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59" r:id="rId5"/>
    <p:sldId id="260" r:id="rId6"/>
    <p:sldId id="289" r:id="rId7"/>
    <p:sldId id="261" r:id="rId8"/>
    <p:sldId id="262" r:id="rId9"/>
    <p:sldId id="263" r:id="rId10"/>
    <p:sldId id="264" r:id="rId11"/>
    <p:sldId id="290" r:id="rId12"/>
    <p:sldId id="265" r:id="rId13"/>
    <p:sldId id="266" r:id="rId14"/>
    <p:sldId id="267" r:id="rId15"/>
    <p:sldId id="268" r:id="rId16"/>
    <p:sldId id="269" r:id="rId17"/>
    <p:sldId id="270" r:id="rId18"/>
    <p:sldId id="271" r:id="rId19"/>
    <p:sldId id="272" r:id="rId20"/>
    <p:sldId id="273" r:id="rId21"/>
    <p:sldId id="291" r:id="rId22"/>
    <p:sldId id="274" r:id="rId23"/>
    <p:sldId id="275" r:id="rId24"/>
    <p:sldId id="276" r:id="rId25"/>
    <p:sldId id="277" r:id="rId26"/>
    <p:sldId id="281" r:id="rId27"/>
    <p:sldId id="282" r:id="rId28"/>
    <p:sldId id="279" r:id="rId29"/>
    <p:sldId id="283" r:id="rId30"/>
    <p:sldId id="280" r:id="rId31"/>
    <p:sldId id="284" r:id="rId32"/>
    <p:sldId id="285" r:id="rId33"/>
    <p:sldId id="286" r:id="rId34"/>
    <p:sldId id="287" r:id="rId35"/>
    <p:sldId id="288" r:id="rId3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CA9B8-07A8-4805-A64F-12EFE1415530}" type="datetimeFigureOut">
              <a:rPr lang="zh-CN" altLang="en-US" smtClean="0"/>
              <a:pPr/>
              <a:t>2015/12/5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352E2A-5866-4F28-8BAB-4707B24C0FF8}"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0352E2A-5866-4F28-8BAB-4707B24C0FF8}" type="slidenum">
              <a:rPr lang="zh-CN" altLang="en-US" smtClean="0"/>
              <a:pPr/>
              <a:t>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8824C5F-2B09-45F3-9642-C16C99834AFD}" type="datetimeFigureOut">
              <a:rPr lang="zh-CN" altLang="en-US" smtClean="0"/>
              <a:pPr/>
              <a:t>2015/12/5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FF321D-1A11-46B4-8D11-71C38415B01F}"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8824C5F-2B09-45F3-9642-C16C99834AFD}" type="datetimeFigureOut">
              <a:rPr lang="zh-CN" altLang="en-US" smtClean="0"/>
              <a:pPr/>
              <a:t>2015/12/5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FF321D-1A11-46B4-8D11-71C38415B01F}"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8824C5F-2B09-45F3-9642-C16C99834AFD}" type="datetimeFigureOut">
              <a:rPr lang="zh-CN" altLang="en-US" smtClean="0"/>
              <a:pPr/>
              <a:t>2015/12/5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FF321D-1A11-46B4-8D11-71C38415B01F}"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8824C5F-2B09-45F3-9642-C16C99834AFD}" type="datetimeFigureOut">
              <a:rPr lang="zh-CN" altLang="en-US" smtClean="0"/>
              <a:pPr/>
              <a:t>2015/12/5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FF321D-1A11-46B4-8D11-71C38415B01F}"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8824C5F-2B09-45F3-9642-C16C99834AFD}" type="datetimeFigureOut">
              <a:rPr lang="zh-CN" altLang="en-US" smtClean="0"/>
              <a:pPr/>
              <a:t>2015/12/5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FF321D-1A11-46B4-8D11-71C38415B01F}"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8824C5F-2B09-45F3-9642-C16C99834AFD}" type="datetimeFigureOut">
              <a:rPr lang="zh-CN" altLang="en-US" smtClean="0"/>
              <a:pPr/>
              <a:t>2015/12/5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FFF321D-1A11-46B4-8D11-71C38415B01F}"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8824C5F-2B09-45F3-9642-C16C99834AFD}" type="datetimeFigureOut">
              <a:rPr lang="zh-CN" altLang="en-US" smtClean="0"/>
              <a:pPr/>
              <a:t>2015/12/5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FFF321D-1A11-46B4-8D11-71C38415B01F}"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8824C5F-2B09-45F3-9642-C16C99834AFD}" type="datetimeFigureOut">
              <a:rPr lang="zh-CN" altLang="en-US" smtClean="0"/>
              <a:pPr/>
              <a:t>2015/12/5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FFF321D-1A11-46B4-8D11-71C38415B01F}"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8824C5F-2B09-45F3-9642-C16C99834AFD}" type="datetimeFigureOut">
              <a:rPr lang="zh-CN" altLang="en-US" smtClean="0"/>
              <a:pPr/>
              <a:t>2015/12/5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FFF321D-1A11-46B4-8D11-71C38415B01F}"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8824C5F-2B09-45F3-9642-C16C99834AFD}" type="datetimeFigureOut">
              <a:rPr lang="zh-CN" altLang="en-US" smtClean="0"/>
              <a:pPr/>
              <a:t>2015/12/5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FFF321D-1A11-46B4-8D11-71C38415B01F}"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8824C5F-2B09-45F3-9642-C16C99834AFD}" type="datetimeFigureOut">
              <a:rPr lang="zh-CN" altLang="en-US" smtClean="0"/>
              <a:pPr/>
              <a:t>2015/12/5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FFF321D-1A11-46B4-8D11-71C38415B01F}"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824C5F-2B09-45F3-9642-C16C99834AFD}" type="datetimeFigureOut">
              <a:rPr lang="zh-CN" altLang="en-US" smtClean="0"/>
              <a:pPr/>
              <a:t>2015/12/5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FF321D-1A11-46B4-8D11-71C38415B01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928671"/>
            <a:ext cx="7772400" cy="2357454"/>
          </a:xfrm>
        </p:spPr>
        <p:txBody>
          <a:bodyPr/>
          <a:lstStyle/>
          <a:p>
            <a:r>
              <a:rPr lang="en-US" altLang="zh-CN" b="1" dirty="0"/>
              <a:t>《</a:t>
            </a:r>
            <a:r>
              <a:rPr lang="zh-CN" altLang="en-US" b="1" dirty="0"/>
              <a:t>英语国家社会与文化入门</a:t>
            </a:r>
            <a:r>
              <a:rPr lang="en-US" altLang="zh-CN" b="1" dirty="0"/>
              <a:t>》</a:t>
            </a:r>
            <a:r>
              <a:rPr lang="zh-CN" altLang="en-US" b="1" dirty="0"/>
              <a:t>（下册）</a:t>
            </a:r>
            <a:endParaRPr lang="zh-CN" altLang="en-US" dirty="0"/>
          </a:p>
        </p:txBody>
      </p:sp>
      <p:sp>
        <p:nvSpPr>
          <p:cNvPr id="3" name="副标题 2"/>
          <p:cNvSpPr>
            <a:spLocks noGrp="1"/>
          </p:cNvSpPr>
          <p:nvPr>
            <p:ph type="subTitle" idx="1"/>
          </p:nvPr>
        </p:nvSpPr>
        <p:spPr>
          <a:xfrm>
            <a:off x="1142976" y="3143248"/>
            <a:ext cx="7000924" cy="2495552"/>
          </a:xfrm>
        </p:spPr>
        <p:txBody>
          <a:bodyPr>
            <a:normAutofit fontScale="92500"/>
          </a:bodyPr>
          <a:lstStyle/>
          <a:p>
            <a:r>
              <a:rPr lang="en-US" sz="3600" dirty="0">
                <a:solidFill>
                  <a:srgbClr val="FF0000"/>
                </a:solidFill>
                <a:latin typeface="Times New Roman" pitchFamily="18" charset="0"/>
                <a:cs typeface="Times New Roman" pitchFamily="18" charset="0"/>
              </a:rPr>
              <a:t>The Society and Culture </a:t>
            </a:r>
            <a:endParaRPr lang="zh-CN" altLang="en-US" sz="3600" dirty="0">
              <a:solidFill>
                <a:srgbClr val="FF0000"/>
              </a:solidFill>
              <a:latin typeface="Times New Roman" pitchFamily="18" charset="0"/>
              <a:cs typeface="Times New Roman" pitchFamily="18" charset="0"/>
            </a:endParaRPr>
          </a:p>
          <a:p>
            <a:r>
              <a:rPr lang="en-US" sz="3600" dirty="0">
                <a:solidFill>
                  <a:srgbClr val="FF0000"/>
                </a:solidFill>
                <a:latin typeface="Times New Roman" pitchFamily="18" charset="0"/>
                <a:cs typeface="Times New Roman" pitchFamily="18" charset="0"/>
              </a:rPr>
              <a:t>of Major English-Speaking Countries</a:t>
            </a:r>
            <a:endParaRPr lang="zh-CN" altLang="en-US" sz="3600" dirty="0">
              <a:solidFill>
                <a:srgbClr val="FF0000"/>
              </a:solidFill>
              <a:latin typeface="Times New Roman" pitchFamily="18" charset="0"/>
              <a:cs typeface="Times New Roman" pitchFamily="18" charset="0"/>
            </a:endParaRPr>
          </a:p>
          <a:p>
            <a:r>
              <a:rPr lang="en-US" sz="3600" dirty="0" smtClean="0">
                <a:solidFill>
                  <a:srgbClr val="FF0000"/>
                </a:solidFill>
                <a:latin typeface="Times New Roman" pitchFamily="18" charset="0"/>
                <a:cs typeface="Times New Roman" pitchFamily="18" charset="0"/>
              </a:rPr>
              <a:t>An Introduction </a:t>
            </a:r>
            <a:endParaRPr lang="zh-CN" altLang="en-US" sz="3600" dirty="0">
              <a:solidFill>
                <a:srgbClr val="FF0000"/>
              </a:solidFill>
              <a:latin typeface="Times New Roman" pitchFamily="18" charset="0"/>
              <a:cs typeface="Times New Roman" pitchFamily="18" charset="0"/>
            </a:endParaRPr>
          </a:p>
          <a:p>
            <a:r>
              <a:rPr lang="en-US" sz="3600" dirty="0">
                <a:solidFill>
                  <a:srgbClr val="FF0000"/>
                </a:solidFill>
                <a:latin typeface="Times New Roman" pitchFamily="18" charset="0"/>
                <a:cs typeface="Times New Roman" pitchFamily="18" charset="0"/>
              </a:rPr>
              <a:t>(Book Two)</a:t>
            </a:r>
            <a:endParaRPr lang="zh-CN" altLang="en-US" sz="3600" dirty="0">
              <a:solidFill>
                <a:srgbClr val="FF0000"/>
              </a:solidFill>
              <a:latin typeface="Times New Roman" pitchFamily="18" charset="0"/>
              <a:cs typeface="Times New Roman" pitchFamily="18" charset="0"/>
            </a:endParaRPr>
          </a:p>
          <a:p>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0">
              <a:buFont typeface="Arial" pitchFamily="34" charset="0"/>
              <a:buChar char="•"/>
            </a:pPr>
            <a:r>
              <a:rPr lang="en-US" dirty="0" smtClean="0"/>
              <a:t> </a:t>
            </a:r>
            <a:r>
              <a:rPr lang="en-US" sz="4000" dirty="0" smtClean="0">
                <a:latin typeface="Times New Roman" pitchFamily="18" charset="0"/>
                <a:cs typeface="Times New Roman" pitchFamily="18" charset="0"/>
              </a:rPr>
              <a:t>Three levels of local government:</a:t>
            </a:r>
            <a:endParaRPr lang="zh-CN" altLang="en-US" sz="4000" dirty="0">
              <a:latin typeface="Times New Roman" pitchFamily="18" charset="0"/>
              <a:cs typeface="Times New Roman" pitchFamily="18" charset="0"/>
            </a:endParaRPr>
          </a:p>
        </p:txBody>
      </p:sp>
      <p:sp>
        <p:nvSpPr>
          <p:cNvPr id="4" name="文本占位符 3"/>
          <p:cNvSpPr>
            <a:spLocks noGrp="1"/>
          </p:cNvSpPr>
          <p:nvPr>
            <p:ph type="body" idx="1"/>
          </p:nvPr>
        </p:nvSpPr>
        <p:spPr>
          <a:xfrm flipV="1">
            <a:off x="357158" y="1285859"/>
            <a:ext cx="4140230" cy="249253"/>
          </a:xfrm>
        </p:spPr>
        <p:txBody>
          <a:bodyPr>
            <a:normAutofit fontScale="47500" lnSpcReduction="20000"/>
          </a:bodyPr>
          <a:lstStyle/>
          <a:p>
            <a:endParaRPr lang="zh-CN" altLang="en-US" dirty="0"/>
          </a:p>
        </p:txBody>
      </p:sp>
      <p:sp>
        <p:nvSpPr>
          <p:cNvPr id="3" name="内容占位符 2"/>
          <p:cNvSpPr>
            <a:spLocks noGrp="1"/>
          </p:cNvSpPr>
          <p:nvPr>
            <p:ph sz="half" idx="2"/>
          </p:nvPr>
        </p:nvSpPr>
        <p:spPr>
          <a:xfrm>
            <a:off x="357158" y="1714488"/>
            <a:ext cx="4500594" cy="4500594"/>
          </a:xfrm>
        </p:spPr>
        <p:txBody>
          <a:bodyPr>
            <a:normAutofit fontScale="77500" lnSpcReduction="20000"/>
          </a:bodyPr>
          <a:lstStyle/>
          <a:p>
            <a:pPr>
              <a:buNone/>
            </a:pPr>
            <a:r>
              <a:rPr lang="en-US" sz="3000" dirty="0" smtClean="0">
                <a:latin typeface="Times New Roman" pitchFamily="18" charset="0"/>
                <a:cs typeface="Times New Roman" pitchFamily="18" charset="0"/>
              </a:rPr>
              <a:t>    - Regional councils with responsibilities for environment overview, resource management, and regional civil defense, etc.;</a:t>
            </a:r>
            <a:endParaRPr lang="zh-CN" altLang="en-US" sz="3000" dirty="0" smtClean="0">
              <a:latin typeface="Times New Roman" pitchFamily="18" charset="0"/>
              <a:cs typeface="Times New Roman" pitchFamily="18" charset="0"/>
            </a:endParaRPr>
          </a:p>
          <a:p>
            <a:pPr>
              <a:buNone/>
            </a:pPr>
            <a:r>
              <a:rPr lang="en-US" sz="3000" dirty="0" smtClean="0">
                <a:latin typeface="Times New Roman" pitchFamily="18" charset="0"/>
                <a:cs typeface="Times New Roman" pitchFamily="18" charset="0"/>
              </a:rPr>
              <a:t>    - Territorial authorities are city, district and county councils with responsibilities for land use consents , libraries, parks and reserves, water, sewerage, rubbish collection, etc.;</a:t>
            </a:r>
            <a:endParaRPr lang="zh-CN" altLang="en-US" sz="3000" dirty="0" smtClean="0">
              <a:latin typeface="Times New Roman" pitchFamily="18" charset="0"/>
              <a:cs typeface="Times New Roman" pitchFamily="18" charset="0"/>
            </a:endParaRPr>
          </a:p>
          <a:p>
            <a:pPr>
              <a:buNone/>
            </a:pPr>
            <a:r>
              <a:rPr lang="en-US" sz="3000" dirty="0" smtClean="0">
                <a:latin typeface="Times New Roman" pitchFamily="18" charset="0"/>
                <a:cs typeface="Times New Roman" pitchFamily="18" charset="0"/>
              </a:rPr>
              <a:t>    - Community boards promoting local community interests and representing the community to its local authority.</a:t>
            </a:r>
            <a:endParaRPr lang="zh-CN" altLang="en-US" sz="3000" dirty="0" smtClean="0">
              <a:latin typeface="Times New Roman" pitchFamily="18" charset="0"/>
              <a:cs typeface="Times New Roman" pitchFamily="18" charset="0"/>
            </a:endParaRPr>
          </a:p>
          <a:p>
            <a:pPr lvl="0"/>
            <a:endParaRPr lang="zh-CN" altLang="en-US" dirty="0" smtClean="0"/>
          </a:p>
          <a:p>
            <a:endParaRPr lang="zh-CN" altLang="en-US" dirty="0"/>
          </a:p>
        </p:txBody>
      </p:sp>
      <p:sp>
        <p:nvSpPr>
          <p:cNvPr id="5" name="文本占位符 4"/>
          <p:cNvSpPr>
            <a:spLocks noGrp="1"/>
          </p:cNvSpPr>
          <p:nvPr>
            <p:ph type="body" sz="quarter" idx="3"/>
          </p:nvPr>
        </p:nvSpPr>
        <p:spPr>
          <a:xfrm>
            <a:off x="5214942" y="1285860"/>
            <a:ext cx="3613147" cy="428628"/>
          </a:xfrm>
        </p:spPr>
        <p:txBody>
          <a:bodyPr>
            <a:normAutofit/>
          </a:bodyPr>
          <a:lstStyle/>
          <a:p>
            <a:r>
              <a:rPr lang="en-US" altLang="zh-CN" sz="1800" b="0" dirty="0" smtClean="0">
                <a:latin typeface="Times New Roman" pitchFamily="18" charset="0"/>
                <a:cs typeface="Times New Roman" pitchFamily="18" charset="0"/>
              </a:rPr>
              <a:t>Local government</a:t>
            </a:r>
            <a:endParaRPr lang="zh-CN" altLang="en-US" sz="1800" b="0" dirty="0">
              <a:latin typeface="Times New Roman" pitchFamily="18" charset="0"/>
              <a:cs typeface="Times New Roman" pitchFamily="18" charset="0"/>
            </a:endParaRPr>
          </a:p>
        </p:txBody>
      </p:sp>
      <p:pic>
        <p:nvPicPr>
          <p:cNvPr id="8" name="内容占位符 7" descr="local government.jpg"/>
          <p:cNvPicPr>
            <a:picLocks noGrp="1" noChangeAspect="1"/>
          </p:cNvPicPr>
          <p:nvPr>
            <p:ph sz="quarter" idx="4"/>
          </p:nvPr>
        </p:nvPicPr>
        <p:blipFill>
          <a:blip r:embed="rId2"/>
          <a:stretch>
            <a:fillRect/>
          </a:stretch>
        </p:blipFill>
        <p:spPr>
          <a:xfrm>
            <a:off x="5286380" y="1785926"/>
            <a:ext cx="3286148" cy="4857784"/>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II. Education</a:t>
            </a:r>
            <a:endParaRPr lang="zh-CN" altLang="en-US" sz="4000" dirty="0">
              <a:latin typeface="Times New Roman" pitchFamily="18" charset="0"/>
              <a:cs typeface="Times New Roman" pitchFamily="18" charset="0"/>
            </a:endParaRPr>
          </a:p>
        </p:txBody>
      </p:sp>
      <p:sp>
        <p:nvSpPr>
          <p:cNvPr id="8" name="内容占位符 7"/>
          <p:cNvSpPr>
            <a:spLocks noGrp="1"/>
          </p:cNvSpPr>
          <p:nvPr>
            <p:ph idx="1"/>
          </p:nvPr>
        </p:nvSpPr>
        <p:spPr/>
        <p:txBody>
          <a:bodyPr/>
          <a:lstStyle/>
          <a:p>
            <a:r>
              <a:rPr lang="en-US" dirty="0" smtClean="0">
                <a:latin typeface="Times New Roman" pitchFamily="18" charset="0"/>
                <a:cs typeface="Times New Roman" pitchFamily="18" charset="0"/>
              </a:rPr>
              <a:t> primary schools and secondary schools</a:t>
            </a:r>
            <a:endParaRPr lang="zh-CN" alt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the Correspondence School</a:t>
            </a:r>
            <a:endParaRPr lang="zh-CN" alt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universities </a:t>
            </a:r>
          </a:p>
          <a:p>
            <a:r>
              <a:rPr lang="en-US" dirty="0" smtClean="0">
                <a:latin typeface="Times New Roman" pitchFamily="18" charset="0"/>
                <a:cs typeface="Times New Roman" pitchFamily="18" charset="0"/>
              </a:rPr>
              <a:t>polytechnics</a:t>
            </a:r>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571480"/>
            <a:ext cx="8258204" cy="857256"/>
          </a:xfrm>
        </p:spPr>
        <p:txBody>
          <a:bodyPr>
            <a:normAutofit fontScale="90000"/>
          </a:bodyPr>
          <a:lstStyle/>
          <a:p>
            <a:pPr lvl="0" algn="ctr"/>
            <a:r>
              <a:rPr lang="en-US" sz="4000" b="0" dirty="0" smtClean="0">
                <a:latin typeface="Times New Roman" pitchFamily="18" charset="0"/>
                <a:cs typeface="Times New Roman" pitchFamily="18" charset="0"/>
              </a:rPr>
              <a:t/>
            </a:r>
            <a:br>
              <a:rPr lang="en-US" sz="4000" b="0" dirty="0" smtClean="0">
                <a:latin typeface="Times New Roman" pitchFamily="18" charset="0"/>
                <a:cs typeface="Times New Roman" pitchFamily="18" charset="0"/>
              </a:rPr>
            </a:br>
            <a:r>
              <a:rPr lang="en-US" sz="4000" b="0" dirty="0" smtClean="0">
                <a:latin typeface="Times New Roman" pitchFamily="18" charset="0"/>
                <a:cs typeface="Times New Roman" pitchFamily="18" charset="0"/>
              </a:rPr>
              <a:t/>
            </a:r>
            <a:br>
              <a:rPr lang="en-US" sz="4000" b="0" dirty="0" smtClean="0">
                <a:latin typeface="Times New Roman" pitchFamily="18" charset="0"/>
                <a:cs typeface="Times New Roman" pitchFamily="18" charset="0"/>
              </a:rPr>
            </a:br>
            <a:r>
              <a:rPr lang="en-US" sz="4000" b="0" dirty="0" smtClean="0">
                <a:latin typeface="Times New Roman" pitchFamily="18" charset="0"/>
                <a:cs typeface="Times New Roman" pitchFamily="18" charset="0"/>
              </a:rPr>
              <a:t/>
            </a:r>
            <a:br>
              <a:rPr lang="en-US" sz="4000" b="0" dirty="0" smtClean="0">
                <a:latin typeface="Times New Roman" pitchFamily="18" charset="0"/>
                <a:cs typeface="Times New Roman" pitchFamily="18" charset="0"/>
              </a:rPr>
            </a:br>
            <a:r>
              <a:rPr lang="en-US" sz="4000" b="0" dirty="0" smtClean="0">
                <a:latin typeface="Times New Roman" pitchFamily="18" charset="0"/>
                <a:cs typeface="Times New Roman" pitchFamily="18" charset="0"/>
              </a:rPr>
              <a:t/>
            </a:r>
            <a:br>
              <a:rPr lang="en-US" sz="4000" b="0" dirty="0" smtClean="0">
                <a:latin typeface="Times New Roman" pitchFamily="18" charset="0"/>
                <a:cs typeface="Times New Roman" pitchFamily="18" charset="0"/>
              </a:rPr>
            </a:br>
            <a:r>
              <a:rPr lang="en-US" sz="4000" b="0" dirty="0" smtClean="0">
                <a:latin typeface="Times New Roman" pitchFamily="18" charset="0"/>
                <a:cs typeface="Times New Roman" pitchFamily="18" charset="0"/>
              </a:rPr>
              <a:t/>
            </a:r>
            <a:br>
              <a:rPr lang="en-US" sz="4000" b="0" dirty="0" smtClean="0">
                <a:latin typeface="Times New Roman" pitchFamily="18" charset="0"/>
                <a:cs typeface="Times New Roman" pitchFamily="18" charset="0"/>
              </a:rPr>
            </a:br>
            <a:r>
              <a:rPr lang="en-US" sz="4000" b="0" dirty="0" smtClean="0">
                <a:latin typeface="Times New Roman" pitchFamily="18" charset="0"/>
                <a:cs typeface="Times New Roman" pitchFamily="18" charset="0"/>
              </a:rPr>
              <a:t/>
            </a:r>
            <a:br>
              <a:rPr lang="en-US" sz="4000" b="0" dirty="0" smtClean="0">
                <a:latin typeface="Times New Roman" pitchFamily="18" charset="0"/>
                <a:cs typeface="Times New Roman" pitchFamily="18" charset="0"/>
              </a:rPr>
            </a:br>
            <a:r>
              <a:rPr lang="en-US" sz="4000" b="0" dirty="0" smtClean="0">
                <a:latin typeface="Times New Roman" pitchFamily="18" charset="0"/>
                <a:cs typeface="Times New Roman" pitchFamily="18" charset="0"/>
              </a:rPr>
              <a:t/>
            </a:r>
            <a:br>
              <a:rPr lang="en-US" sz="4000" b="0" dirty="0" smtClean="0">
                <a:latin typeface="Times New Roman" pitchFamily="18" charset="0"/>
                <a:cs typeface="Times New Roman" pitchFamily="18" charset="0"/>
              </a:rPr>
            </a:br>
            <a:r>
              <a:rPr lang="en-US" sz="4000" b="0" dirty="0" smtClean="0">
                <a:latin typeface="Times New Roman" pitchFamily="18" charset="0"/>
                <a:cs typeface="Times New Roman" pitchFamily="18" charset="0"/>
              </a:rPr>
              <a:t/>
            </a:r>
            <a:br>
              <a:rPr lang="en-US" sz="4000" b="0" dirty="0" smtClean="0">
                <a:latin typeface="Times New Roman" pitchFamily="18" charset="0"/>
                <a:cs typeface="Times New Roman" pitchFamily="18" charset="0"/>
              </a:rPr>
            </a:br>
            <a:r>
              <a:rPr lang="en-US" sz="4000" b="0" dirty="0" smtClean="0">
                <a:latin typeface="Times New Roman" pitchFamily="18" charset="0"/>
                <a:cs typeface="Times New Roman" pitchFamily="18" charset="0"/>
              </a:rPr>
              <a:t/>
            </a:r>
            <a:br>
              <a:rPr lang="en-US" sz="4000" b="0" dirty="0" smtClean="0">
                <a:latin typeface="Times New Roman" pitchFamily="18" charset="0"/>
                <a:cs typeface="Times New Roman" pitchFamily="18" charset="0"/>
              </a:rPr>
            </a:br>
            <a:r>
              <a:rPr lang="en-US" sz="4000" b="0" dirty="0" smtClean="0">
                <a:latin typeface="Times New Roman" pitchFamily="18" charset="0"/>
                <a:cs typeface="Times New Roman" pitchFamily="18" charset="0"/>
              </a:rPr>
              <a:t/>
            </a:r>
            <a:br>
              <a:rPr lang="en-US" sz="4000" b="0" dirty="0" smtClean="0">
                <a:latin typeface="Times New Roman" pitchFamily="18" charset="0"/>
                <a:cs typeface="Times New Roman" pitchFamily="18" charset="0"/>
              </a:rPr>
            </a:br>
            <a:r>
              <a:rPr lang="en-US" sz="4000" b="0" dirty="0" smtClean="0">
                <a:latin typeface="Times New Roman" pitchFamily="18" charset="0"/>
                <a:cs typeface="Times New Roman" pitchFamily="18" charset="0"/>
              </a:rPr>
              <a:t/>
            </a:r>
            <a:br>
              <a:rPr lang="en-US" sz="4000" b="0" dirty="0" smtClean="0">
                <a:latin typeface="Times New Roman" pitchFamily="18" charset="0"/>
                <a:cs typeface="Times New Roman" pitchFamily="18" charset="0"/>
              </a:rPr>
            </a:br>
            <a:r>
              <a:rPr lang="en-US" sz="4000" b="0" dirty="0" smtClean="0">
                <a:latin typeface="Times New Roman" pitchFamily="18" charset="0"/>
                <a:cs typeface="Times New Roman" pitchFamily="18" charset="0"/>
              </a:rPr>
              <a:t/>
            </a:r>
            <a:br>
              <a:rPr lang="en-US" sz="4000" b="0" dirty="0" smtClean="0">
                <a:latin typeface="Times New Roman" pitchFamily="18" charset="0"/>
                <a:cs typeface="Times New Roman" pitchFamily="18" charset="0"/>
              </a:rPr>
            </a:br>
            <a:r>
              <a:rPr lang="en-US" sz="4000" b="0" dirty="0" smtClean="0">
                <a:latin typeface="Times New Roman" pitchFamily="18" charset="0"/>
                <a:cs typeface="Times New Roman" pitchFamily="18" charset="0"/>
              </a:rPr>
              <a:t/>
            </a:r>
            <a:br>
              <a:rPr lang="en-US" sz="4000" b="0" dirty="0" smtClean="0">
                <a:latin typeface="Times New Roman" pitchFamily="18" charset="0"/>
                <a:cs typeface="Times New Roman" pitchFamily="18" charset="0"/>
              </a:rPr>
            </a:br>
            <a:r>
              <a:rPr lang="en-US" sz="4000" b="0" dirty="0" smtClean="0">
                <a:latin typeface="Times New Roman" pitchFamily="18" charset="0"/>
                <a:cs typeface="Times New Roman" pitchFamily="18" charset="0"/>
              </a:rPr>
              <a:t>II</a:t>
            </a:r>
            <a:r>
              <a:rPr lang="en-US" sz="4000" b="0" dirty="0" smtClean="0">
                <a:latin typeface="Times New Roman" pitchFamily="18" charset="0"/>
                <a:cs typeface="Times New Roman" pitchFamily="18" charset="0"/>
              </a:rPr>
              <a:t>. Education</a:t>
            </a: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endParaRPr lang="zh-CN" altLang="en-US" sz="4000" dirty="0">
              <a:latin typeface="Times New Roman" pitchFamily="18" charset="0"/>
              <a:cs typeface="Times New Roman" pitchFamily="18" charset="0"/>
            </a:endParaRPr>
          </a:p>
        </p:txBody>
      </p:sp>
      <p:pic>
        <p:nvPicPr>
          <p:cNvPr id="6" name="内容占位符 5" descr="Kohanga Reo2.jpg"/>
          <p:cNvPicPr>
            <a:picLocks noGrp="1" noChangeAspect="1"/>
          </p:cNvPicPr>
          <p:nvPr>
            <p:ph idx="1"/>
          </p:nvPr>
        </p:nvPicPr>
        <p:blipFill>
          <a:blip r:embed="rId2"/>
          <a:stretch>
            <a:fillRect/>
          </a:stretch>
        </p:blipFill>
        <p:spPr>
          <a:xfrm>
            <a:off x="3442931" y="1792466"/>
            <a:ext cx="5567921" cy="3708236"/>
          </a:xfrm>
        </p:spPr>
      </p:pic>
      <p:sp>
        <p:nvSpPr>
          <p:cNvPr id="5" name="文本占位符 4"/>
          <p:cNvSpPr>
            <a:spLocks noGrp="1"/>
          </p:cNvSpPr>
          <p:nvPr>
            <p:ph type="body" sz="half" idx="2"/>
          </p:nvPr>
        </p:nvSpPr>
        <p:spPr>
          <a:xfrm>
            <a:off x="285720" y="1571612"/>
            <a:ext cx="3071833" cy="4554551"/>
          </a:xfrm>
        </p:spPr>
        <p:txBody>
          <a:bodyPr>
            <a:normAutofit/>
          </a:bodyPr>
          <a:lstStyle/>
          <a:p>
            <a:pPr>
              <a:buFont typeface="Arial" pitchFamily="34" charset="0"/>
              <a:buChar char="•"/>
            </a:pPr>
            <a:r>
              <a:rPr lang="en-US" dirty="0" smtClean="0"/>
              <a:t> </a:t>
            </a:r>
            <a:r>
              <a:rPr lang="en-US" sz="2800" dirty="0" smtClean="0">
                <a:latin typeface="Times New Roman" pitchFamily="18" charset="0"/>
                <a:cs typeface="Times New Roman" pitchFamily="18" charset="0"/>
              </a:rPr>
              <a:t>Early childhood education</a:t>
            </a:r>
            <a:endParaRPr lang="zh-CN" altLang="en-US" sz="28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Crèches take babies from a few weeks old;</a:t>
            </a:r>
            <a:endParaRPr lang="zh-CN" alt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Kindergartens are for two-and-a-half to four-year-olds;</a:t>
            </a:r>
            <a:endParaRPr lang="zh-CN" alt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Kohanga</a:t>
            </a:r>
            <a:r>
              <a:rPr lang="en-US" sz="2000" i="1" dirty="0" smtClean="0">
                <a:latin typeface="Times New Roman" pitchFamily="18" charset="0"/>
                <a:cs typeface="Times New Roman" pitchFamily="18" charset="0"/>
              </a:rPr>
              <a:t> reo</a:t>
            </a:r>
            <a:r>
              <a:rPr lang="en-US" sz="2000" dirty="0" smtClean="0">
                <a:latin typeface="Times New Roman" pitchFamily="18" charset="0"/>
                <a:cs typeface="Times New Roman" pitchFamily="18" charset="0"/>
              </a:rPr>
              <a:t> (“language nests”) are </a:t>
            </a:r>
            <a:r>
              <a:rPr lang="en-NZ" sz="2000" dirty="0" err="1" smtClean="0">
                <a:latin typeface="Times New Roman" pitchFamily="18" charset="0"/>
                <a:cs typeface="Times New Roman" pitchFamily="18" charset="0"/>
              </a:rPr>
              <a:t>Māori</a:t>
            </a:r>
            <a:r>
              <a:rPr lang="en-NZ"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early childhood education groups encouraging children to use the </a:t>
            </a:r>
            <a:r>
              <a:rPr lang="en-NZ" sz="2000" dirty="0" err="1" smtClean="0">
                <a:latin typeface="Times New Roman" pitchFamily="18" charset="0"/>
                <a:cs typeface="Times New Roman" pitchFamily="18" charset="0"/>
              </a:rPr>
              <a:t>Māori</a:t>
            </a:r>
            <a:r>
              <a:rPr lang="en-NZ"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language. (right: </a:t>
            </a:r>
            <a:r>
              <a:rPr lang="en-US" sz="2000" i="1" dirty="0" err="1" smtClean="0">
                <a:latin typeface="Times New Roman" pitchFamily="18" charset="0"/>
                <a:cs typeface="Times New Roman" pitchFamily="18" charset="0"/>
              </a:rPr>
              <a:t>Kohanga</a:t>
            </a:r>
            <a:r>
              <a:rPr lang="en-US" sz="2000" i="1" dirty="0" smtClean="0">
                <a:latin typeface="Times New Roman" pitchFamily="18" charset="0"/>
                <a:cs typeface="Times New Roman" pitchFamily="18" charset="0"/>
              </a:rPr>
              <a:t> Reo</a:t>
            </a:r>
            <a:r>
              <a:rPr lang="en-US" sz="2000" dirty="0" smtClean="0">
                <a:latin typeface="Times New Roman" pitchFamily="18" charset="0"/>
                <a:cs typeface="Times New Roman" pitchFamily="18" charset="0"/>
              </a:rPr>
              <a:t>)</a:t>
            </a:r>
            <a:endParaRPr lang="zh-CN" altLang="en-US" sz="20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lvl="0" algn="l">
              <a:buFont typeface="Arial" pitchFamily="34" charset="0"/>
              <a:buChar char="•"/>
            </a:pPr>
            <a:r>
              <a:rPr lang="en-US" sz="2800" dirty="0" smtClean="0">
                <a:latin typeface="Times New Roman" pitchFamily="18" charset="0"/>
                <a:cs typeface="Times New Roman" pitchFamily="18" charset="0"/>
              </a:rPr>
              <a:t>Primary schools and secondary schools</a:t>
            </a:r>
            <a:endParaRPr lang="zh-CN" altLang="en-US" sz="2800" dirty="0">
              <a:latin typeface="Times New Roman" pitchFamily="18" charset="0"/>
              <a:cs typeface="Times New Roman" pitchFamily="18" charset="0"/>
            </a:endParaRPr>
          </a:p>
        </p:txBody>
      </p:sp>
      <p:pic>
        <p:nvPicPr>
          <p:cNvPr id="5" name="内容占位符 4" descr="Eduation-schools-in-nz-banner.jpg"/>
          <p:cNvPicPr>
            <a:picLocks noGrp="1" noChangeAspect="1"/>
          </p:cNvPicPr>
          <p:nvPr>
            <p:ph idx="1"/>
          </p:nvPr>
        </p:nvPicPr>
        <p:blipFill>
          <a:blip r:embed="rId2"/>
          <a:stretch>
            <a:fillRect/>
          </a:stretch>
        </p:blipFill>
        <p:spPr>
          <a:xfrm>
            <a:off x="357158" y="4012343"/>
            <a:ext cx="8429684" cy="2510969"/>
          </a:xfrm>
        </p:spPr>
      </p:pic>
      <p:sp>
        <p:nvSpPr>
          <p:cNvPr id="4" name="文本占位符 3"/>
          <p:cNvSpPr>
            <a:spLocks noGrp="1"/>
          </p:cNvSpPr>
          <p:nvPr>
            <p:ph type="body" sz="half" idx="4294967295"/>
          </p:nvPr>
        </p:nvSpPr>
        <p:spPr>
          <a:xfrm>
            <a:off x="142844" y="1142984"/>
            <a:ext cx="8643998" cy="2643205"/>
          </a:xfrm>
        </p:spPr>
        <p:txBody>
          <a:bodyPr>
            <a:noAutofit/>
          </a:bodyPr>
          <a:lstStyle/>
          <a:p>
            <a:pPr>
              <a:buNone/>
            </a:pPr>
            <a:r>
              <a:rPr lang="en-US" sz="2000" dirty="0" smtClean="0">
                <a:latin typeface="Times New Roman" pitchFamily="18" charset="0"/>
                <a:cs typeface="Times New Roman" pitchFamily="18" charset="0"/>
              </a:rPr>
              <a:t>     Free primary and secondary education is a right for all New Zealand citizens and permanent residents from a student's fifth birthday until the end of the calendar year following the student's 19th birthday;</a:t>
            </a:r>
            <a:endParaRPr lang="zh-CN" alt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     - Education is compulsory between the ages of 6 and 16;</a:t>
            </a:r>
            <a:endParaRPr lang="zh-CN" alt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     -Children almost always start school on their fifth birthday, or the first School Day after it;</a:t>
            </a:r>
            <a:endParaRPr lang="zh-CN" altLang="en-US" sz="20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-There are 13 academic year levels, numbered 1 through to 13;</a:t>
            </a:r>
            <a:endParaRPr lang="zh-CN" altLang="en-US" sz="24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a:xfrm>
            <a:off x="357158" y="714356"/>
            <a:ext cx="8258204" cy="2357454"/>
          </a:xfrm>
        </p:spPr>
        <p:txBody>
          <a:bodyPr>
            <a:normAutofit/>
          </a:bodyPr>
          <a:lstStyle/>
          <a:p>
            <a:pPr algn="l"/>
            <a:r>
              <a:rPr lang="en-US" sz="2000" dirty="0" smtClean="0">
                <a:latin typeface="Times New Roman" pitchFamily="18" charset="0"/>
                <a:cs typeface="Times New Roman" pitchFamily="18" charset="0"/>
              </a:rPr>
              <a:t>-Students in Years 7 and 8 may attend an Intermediate School which provides a transition from primary schooling to secondary schooling. The last year of primary schooling is Year 8;</a:t>
            </a:r>
            <a:r>
              <a:rPr lang="zh-CN" altLang="en-US" sz="2000" dirty="0" smtClean="0">
                <a:latin typeface="Times New Roman" pitchFamily="18" charset="0"/>
                <a:cs typeface="Times New Roman" pitchFamily="18" charset="0"/>
              </a:rPr>
              <a:t/>
            </a:r>
            <a:br>
              <a:rPr lang="zh-CN" alt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-The first year of secondary education is Year 9, and Year 13 is seen as the traditional end of secondary school.</a:t>
            </a:r>
            <a:r>
              <a:rPr lang="zh-CN" altLang="en-US" sz="2000" dirty="0" smtClean="0">
                <a:latin typeface="Times New Roman" pitchFamily="18" charset="0"/>
                <a:cs typeface="Times New Roman" pitchFamily="18" charset="0"/>
              </a:rPr>
              <a:t/>
            </a:r>
            <a:br>
              <a:rPr lang="zh-CN" alt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Note: The system of Forms, Standards and Junior, which is described in the textbook, is old and no longer used.</a:t>
            </a:r>
            <a:endParaRPr lang="zh-CN" altLang="en-US" sz="2000" dirty="0">
              <a:latin typeface="Times New Roman" pitchFamily="18" charset="0"/>
              <a:cs typeface="Times New Roman" pitchFamily="18" charset="0"/>
            </a:endParaRPr>
          </a:p>
        </p:txBody>
      </p:sp>
      <p:pic>
        <p:nvPicPr>
          <p:cNvPr id="8" name="内容占位符 7" descr="school-system-hero_0.jpg"/>
          <p:cNvPicPr>
            <a:picLocks noGrp="1" noChangeAspect="1"/>
          </p:cNvPicPr>
          <p:nvPr>
            <p:ph idx="1"/>
          </p:nvPr>
        </p:nvPicPr>
        <p:blipFill>
          <a:blip r:embed="rId2"/>
          <a:stretch>
            <a:fillRect/>
          </a:stretch>
        </p:blipFill>
        <p:spPr>
          <a:xfrm>
            <a:off x="407200" y="3643313"/>
            <a:ext cx="8279599" cy="2587375"/>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357166"/>
            <a:ext cx="8001056" cy="285752"/>
          </a:xfrm>
        </p:spPr>
        <p:txBody>
          <a:bodyPr>
            <a:normAutofit fontScale="90000"/>
          </a:bodyPr>
          <a:lstStyle/>
          <a:p>
            <a:endParaRPr lang="zh-CN" altLang="en-US" dirty="0"/>
          </a:p>
        </p:txBody>
      </p:sp>
      <p:sp>
        <p:nvSpPr>
          <p:cNvPr id="3" name="内容占位符 2"/>
          <p:cNvSpPr>
            <a:spLocks noGrp="1"/>
          </p:cNvSpPr>
          <p:nvPr>
            <p:ph idx="1"/>
          </p:nvPr>
        </p:nvSpPr>
        <p:spPr>
          <a:xfrm>
            <a:off x="357158" y="857232"/>
            <a:ext cx="8329642" cy="5715040"/>
          </a:xfrm>
        </p:spPr>
        <p:txBody>
          <a:bodyPr>
            <a:normAutofit fontScale="70000" lnSpcReduction="20000"/>
          </a:bodyPr>
          <a:lstStyle/>
          <a:p>
            <a:pPr>
              <a:buNone/>
            </a:pPr>
            <a:r>
              <a:rPr lang="en-US" dirty="0" smtClean="0"/>
              <a:t>  </a:t>
            </a:r>
            <a:r>
              <a:rPr lang="en-US" dirty="0" smtClean="0">
                <a:latin typeface="Times New Roman" pitchFamily="18" charset="0"/>
                <a:cs typeface="Times New Roman" pitchFamily="18" charset="0"/>
              </a:rPr>
              <a:t>New System       Age           Old System</a:t>
            </a:r>
            <a:endParaRPr lang="zh-CN" alt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Year Level                       Form, Standard, Junior</a:t>
            </a:r>
            <a:endParaRPr lang="zh-CN" altLang="en-US" dirty="0" smtClean="0">
              <a:latin typeface="Times New Roman" pitchFamily="18" charset="0"/>
              <a:cs typeface="Times New Roman" pitchFamily="18" charset="0"/>
            </a:endParaRPr>
          </a:p>
          <a:p>
            <a:pPr>
              <a:buNone/>
            </a:pPr>
            <a:r>
              <a:rPr lang="en-US" dirty="0" smtClean="0"/>
              <a:t>  1                           </a:t>
            </a:r>
            <a:r>
              <a:rPr lang="en-US" dirty="0" smtClean="0">
                <a:latin typeface="Times New Roman" pitchFamily="18" charset="0"/>
                <a:cs typeface="Times New Roman" pitchFamily="18" charset="0"/>
              </a:rPr>
              <a:t>5                  Junior1/Primer 1 </a:t>
            </a:r>
            <a:endParaRPr lang="zh-CN" alt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2                           6                Junior 2/Primer</a:t>
            </a:r>
            <a:endParaRPr lang="zh-CN" alt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3                           7                Standard 1</a:t>
            </a:r>
            <a:endParaRPr lang="zh-CN" alt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4                           8                Standard 2 </a:t>
            </a:r>
            <a:endParaRPr lang="zh-CN" alt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5                           9                Standard 3</a:t>
            </a:r>
            <a:endParaRPr lang="zh-CN" alt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6                          10               Standard 4</a:t>
            </a:r>
            <a:endParaRPr lang="zh-CN" alt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7                          11                Form 1/Standard 5</a:t>
            </a:r>
            <a:endParaRPr lang="zh-CN" alt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8                          12                Form 2/Standard 6</a:t>
            </a:r>
            <a:endParaRPr lang="zh-CN" alt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9                          13                Form 3</a:t>
            </a:r>
            <a:endParaRPr lang="zh-CN" alt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10                        14                Form 4</a:t>
            </a:r>
            <a:endParaRPr lang="zh-CN" alt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11                        15                Form 5</a:t>
            </a:r>
            <a:endParaRPr lang="zh-CN" alt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12                        16                Form 6</a:t>
            </a:r>
            <a:endParaRPr lang="zh-CN" alt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13                        17                Form 7</a:t>
            </a:r>
            <a:endParaRPr lang="zh-CN" altLang="en-US"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pPr>
              <a:buFont typeface="Arial" pitchFamily="34" charset="0"/>
              <a:buChar char="•"/>
            </a:pPr>
            <a:r>
              <a:rPr lang="en-US" sz="2400" b="0" dirty="0" smtClean="0">
                <a:latin typeface="Times New Roman" pitchFamily="18" charset="0"/>
                <a:cs typeface="Times New Roman" pitchFamily="18" charset="0"/>
              </a:rPr>
              <a:t>The Correspondence School</a:t>
            </a:r>
            <a:endParaRPr lang="zh-CN" altLang="en-US" sz="2400" b="0" dirty="0">
              <a:latin typeface="Times New Roman" pitchFamily="18" charset="0"/>
              <a:cs typeface="Times New Roman" pitchFamily="18" charset="0"/>
            </a:endParaRPr>
          </a:p>
        </p:txBody>
      </p:sp>
      <p:pic>
        <p:nvPicPr>
          <p:cNvPr id="7" name="内容占位符 6" descr="the-correspondence-school.jpg"/>
          <p:cNvPicPr>
            <a:picLocks noGrp="1" noChangeAspect="1"/>
          </p:cNvPicPr>
          <p:nvPr>
            <p:ph idx="1"/>
          </p:nvPr>
        </p:nvPicPr>
        <p:blipFill>
          <a:blip r:embed="rId2"/>
          <a:stretch>
            <a:fillRect/>
          </a:stretch>
        </p:blipFill>
        <p:spPr>
          <a:xfrm>
            <a:off x="3827568" y="1643050"/>
            <a:ext cx="4959273" cy="3714776"/>
          </a:xfrm>
        </p:spPr>
      </p:pic>
      <p:sp>
        <p:nvSpPr>
          <p:cNvPr id="6" name="文本占位符 5"/>
          <p:cNvSpPr>
            <a:spLocks noGrp="1"/>
          </p:cNvSpPr>
          <p:nvPr>
            <p:ph type="body" sz="half" idx="2"/>
          </p:nvPr>
        </p:nvSpPr>
        <p:spPr/>
        <p:txBody>
          <a:bodyPr>
            <a:normAutofit/>
          </a:bodyPr>
          <a:lstStyle/>
          <a:p>
            <a:r>
              <a:rPr lang="en-US" sz="2000" dirty="0" smtClean="0">
                <a:latin typeface="Times New Roman" pitchFamily="18" charset="0"/>
                <a:cs typeface="Times New Roman" pitchFamily="18" charset="0"/>
              </a:rPr>
              <a:t>-the largest school in the country, providing distance education following the New Zealand curriculum through means of books,  radio, TV, web sites and teacher visits for:</a:t>
            </a:r>
            <a:endParaRPr lang="zh-CN" alt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-those living in isolated places;</a:t>
            </a:r>
            <a:endParaRPr lang="zh-CN" alt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-those unable to attend school because of medical or other reasons;</a:t>
            </a:r>
            <a:endParaRPr lang="zh-CN" alt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-those living overseas.</a:t>
            </a:r>
            <a:endParaRPr lang="zh-CN" altLang="en-US" sz="20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fontScale="90000"/>
          </a:bodyPr>
          <a:lstStyle/>
          <a:p>
            <a:pPr lvl="0">
              <a:buFont typeface="Arial" pitchFamily="34" charset="0"/>
              <a:buChar char="•"/>
            </a:pPr>
            <a:r>
              <a:rPr lang="en-US" dirty="0" smtClean="0"/>
              <a:t> </a:t>
            </a:r>
            <a:r>
              <a:rPr lang="en-US" dirty="0" smtClean="0">
                <a:latin typeface="Times New Roman" pitchFamily="18" charset="0"/>
                <a:cs typeface="Times New Roman" pitchFamily="18" charset="0"/>
              </a:rPr>
              <a:t>Eight universities in New Zealand:</a:t>
            </a:r>
            <a:endParaRPr lang="zh-CN" altLang="en-US" dirty="0">
              <a:latin typeface="Times New Roman" pitchFamily="18" charset="0"/>
              <a:cs typeface="Times New Roman" pitchFamily="18" charset="0"/>
            </a:endParaRPr>
          </a:p>
        </p:txBody>
      </p:sp>
      <p:sp>
        <p:nvSpPr>
          <p:cNvPr id="6" name="内容占位符 5"/>
          <p:cNvSpPr>
            <a:spLocks noGrp="1"/>
          </p:cNvSpPr>
          <p:nvPr>
            <p:ph idx="1"/>
          </p:nvPr>
        </p:nvSpPr>
        <p:spPr/>
        <p:txBody>
          <a:bodyPr>
            <a:normAutofit lnSpcReduction="10000"/>
          </a:bodyPr>
          <a:lstStyle/>
          <a:p>
            <a:pPr>
              <a:buNone/>
            </a:pPr>
            <a:r>
              <a:rPr lang="en-US" dirty="0" smtClean="0"/>
              <a:t>    -</a:t>
            </a:r>
            <a:r>
              <a:rPr lang="en-US" dirty="0" smtClean="0">
                <a:latin typeface="Times New Roman" pitchFamily="18" charset="0"/>
                <a:cs typeface="Times New Roman" pitchFamily="18" charset="0"/>
              </a:rPr>
              <a:t>University of Auckland</a:t>
            </a:r>
            <a:endParaRPr lang="zh-CN" alt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 Auckland University Technology</a:t>
            </a:r>
            <a:endParaRPr lang="zh-CN" alt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 Massey University</a:t>
            </a:r>
            <a:endParaRPr lang="zh-CN" alt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-University of </a:t>
            </a:r>
            <a:r>
              <a:rPr lang="en-US" dirty="0" err="1" smtClean="0">
                <a:latin typeface="Times New Roman" pitchFamily="18" charset="0"/>
                <a:cs typeface="Times New Roman" pitchFamily="18" charset="0"/>
              </a:rPr>
              <a:t>Otago</a:t>
            </a:r>
            <a:endParaRPr lang="zh-CN" alt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-Lincoln University</a:t>
            </a:r>
            <a:endParaRPr lang="zh-CN" alt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-University of Canterbury</a:t>
            </a:r>
            <a:endParaRPr lang="zh-CN" alt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-University of Waikato</a:t>
            </a:r>
            <a:endParaRPr lang="zh-CN" alt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-Victorian University of Wellington</a:t>
            </a:r>
            <a:endParaRPr lang="zh-CN" altLang="en-US" dirty="0" smtClean="0">
              <a:latin typeface="Times New Roman" pitchFamily="18" charset="0"/>
              <a:cs typeface="Times New Roman" pitchFamily="18" charset="0"/>
            </a:endParaRPr>
          </a:p>
          <a:p>
            <a:endParaRPr lang="zh-CN" altLang="en-US"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285852" y="428604"/>
            <a:ext cx="1685908" cy="1149372"/>
          </a:xfrm>
        </p:spPr>
        <p:txBody>
          <a:bodyPr/>
          <a:lstStyle/>
          <a:p>
            <a:endParaRPr lang="zh-CN" altLang="en-US" dirty="0"/>
          </a:p>
        </p:txBody>
      </p:sp>
      <p:pic>
        <p:nvPicPr>
          <p:cNvPr id="7" name="内容占位符 6" descr="universities and students.png"/>
          <p:cNvPicPr>
            <a:picLocks noGrp="1" noChangeAspect="1"/>
          </p:cNvPicPr>
          <p:nvPr>
            <p:ph idx="1"/>
          </p:nvPr>
        </p:nvPicPr>
        <p:blipFill>
          <a:blip r:embed="rId2"/>
          <a:stretch>
            <a:fillRect/>
          </a:stretch>
        </p:blipFill>
        <p:spPr>
          <a:xfrm>
            <a:off x="3214678" y="-15456"/>
            <a:ext cx="5050583" cy="6925253"/>
          </a:xfrm>
        </p:spPr>
      </p:pic>
      <p:sp>
        <p:nvSpPr>
          <p:cNvPr id="6" name="文本占位符 5"/>
          <p:cNvSpPr>
            <a:spLocks noGrp="1"/>
          </p:cNvSpPr>
          <p:nvPr>
            <p:ph type="body" sz="half" idx="2"/>
          </p:nvPr>
        </p:nvSpPr>
        <p:spPr>
          <a:xfrm>
            <a:off x="785787" y="1785926"/>
            <a:ext cx="1785950" cy="4340237"/>
          </a:xfrm>
        </p:spPr>
        <p:txBody>
          <a:bodyPr>
            <a:normAutofit lnSpcReduction="10000"/>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r>
              <a:rPr lang="en-US" altLang="zh-CN" sz="2000" dirty="0" smtClean="0">
                <a:latin typeface="Times New Roman" pitchFamily="18" charset="0"/>
                <a:cs typeface="Times New Roman" pitchFamily="18" charset="0"/>
              </a:rPr>
              <a:t>Studying in New Zealand universities</a:t>
            </a:r>
            <a:endParaRPr lang="zh-CN" altLang="en-US" sz="20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428596" y="274638"/>
            <a:ext cx="8258204" cy="3582990"/>
          </a:xfrm>
        </p:spPr>
        <p:txBody>
          <a:bodyPr>
            <a:normAutofit/>
          </a:bodyPr>
          <a:lstStyle/>
          <a:p>
            <a:pPr lvl="0" algn="l">
              <a:buFont typeface="Arial" pitchFamily="34" charset="0"/>
              <a:buChar char="•"/>
            </a:pPr>
            <a:r>
              <a:rPr lang="en-US" sz="1800" dirty="0" smtClean="0"/>
              <a:t> </a:t>
            </a:r>
            <a:r>
              <a:rPr lang="en-US" sz="2800" dirty="0" smtClean="0">
                <a:latin typeface="Times New Roman" pitchFamily="18" charset="0"/>
                <a:cs typeface="Times New Roman" pitchFamily="18" charset="0"/>
              </a:rPr>
              <a:t>Te </a:t>
            </a:r>
            <a:r>
              <a:rPr lang="en-US" sz="2800" dirty="0" err="1" smtClean="0">
                <a:latin typeface="Times New Roman" pitchFamily="18" charset="0"/>
                <a:cs typeface="Times New Roman" pitchFamily="18" charset="0"/>
              </a:rPr>
              <a:t>Wananga</a:t>
            </a:r>
            <a:r>
              <a:rPr lang="en-US" sz="2800" dirty="0" smtClean="0">
                <a:latin typeface="Times New Roman" pitchFamily="18" charset="0"/>
                <a:cs typeface="Times New Roman" pitchFamily="18" charset="0"/>
              </a:rPr>
              <a:t> o </a:t>
            </a:r>
            <a:r>
              <a:rPr lang="en-US" sz="2800" dirty="0" err="1" smtClean="0">
                <a:latin typeface="Times New Roman" pitchFamily="18" charset="0"/>
                <a:cs typeface="Times New Roman" pitchFamily="18" charset="0"/>
              </a:rPr>
              <a:t>Aotearoa</a:t>
            </a:r>
            <a:r>
              <a:rPr lang="en-US" sz="2800" dirty="0" smtClean="0">
                <a:latin typeface="Times New Roman" pitchFamily="18" charset="0"/>
                <a:cs typeface="Times New Roman" pitchFamily="18" charset="0"/>
              </a:rPr>
              <a:t> is a </a:t>
            </a:r>
            <a:r>
              <a:rPr lang="en-NZ" sz="2800" dirty="0" err="1" smtClean="0">
                <a:latin typeface="Times New Roman" pitchFamily="18" charset="0"/>
                <a:cs typeface="Times New Roman" pitchFamily="18" charset="0"/>
              </a:rPr>
              <a:t>Māori</a:t>
            </a:r>
            <a:r>
              <a:rPr lang="en-NZ"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University:</a:t>
            </a:r>
            <a:r>
              <a:rPr lang="zh-CN" altLang="en-US" sz="1800" dirty="0" smtClean="0"/>
              <a:t/>
            </a:r>
            <a:br>
              <a:rPr lang="zh-CN" altLang="en-US" sz="1800" dirty="0" smtClean="0"/>
            </a:br>
            <a:r>
              <a:rPr lang="en-US" sz="2200" dirty="0" smtClean="0">
                <a:latin typeface="Times New Roman" pitchFamily="18" charset="0"/>
                <a:cs typeface="Times New Roman" pitchFamily="18" charset="0"/>
              </a:rPr>
              <a:t>-founded in 1983;</a:t>
            </a:r>
            <a:r>
              <a:rPr lang="zh-CN" altLang="en-US" sz="2200" dirty="0" smtClean="0">
                <a:latin typeface="Times New Roman" pitchFamily="18" charset="0"/>
                <a:cs typeface="Times New Roman" pitchFamily="18" charset="0"/>
              </a:rPr>
              <a:t/>
            </a:r>
            <a:br>
              <a:rPr lang="zh-CN" alt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-to provide training and education for Maori, peoples of </a:t>
            </a:r>
            <a:r>
              <a:rPr lang="en-US" sz="2200" dirty="0" err="1" smtClean="0">
                <a:latin typeface="Times New Roman" pitchFamily="18" charset="0"/>
                <a:cs typeface="Times New Roman" pitchFamily="18" charset="0"/>
              </a:rPr>
              <a:t>Aotearoa</a:t>
            </a:r>
            <a:r>
              <a:rPr lang="en-US" sz="2200" dirty="0" smtClean="0">
                <a:latin typeface="Times New Roman" pitchFamily="18" charset="0"/>
                <a:cs typeface="Times New Roman" pitchFamily="18" charset="0"/>
              </a:rPr>
              <a:t> and   the world whose needs are not being met by the mainstream education system;</a:t>
            </a:r>
            <a:r>
              <a:rPr lang="zh-CN" altLang="en-US" sz="2200" dirty="0" smtClean="0">
                <a:latin typeface="Times New Roman" pitchFamily="18" charset="0"/>
                <a:cs typeface="Times New Roman" pitchFamily="18" charset="0"/>
              </a:rPr>
              <a:t/>
            </a:r>
            <a:br>
              <a:rPr lang="zh-CN" alt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 committed to the </a:t>
            </a:r>
            <a:r>
              <a:rPr lang="en-US" sz="2200" dirty="0" err="1" smtClean="0">
                <a:latin typeface="Times New Roman" pitchFamily="18" charset="0"/>
                <a:cs typeface="Times New Roman" pitchFamily="18" charset="0"/>
              </a:rPr>
              <a:t>revitalisation</a:t>
            </a:r>
            <a:r>
              <a:rPr lang="en-US" sz="2200" dirty="0" smtClean="0">
                <a:latin typeface="Times New Roman" pitchFamily="18" charset="0"/>
                <a:cs typeface="Times New Roman" pitchFamily="18" charset="0"/>
              </a:rPr>
              <a:t> of </a:t>
            </a:r>
            <a:r>
              <a:rPr lang="en-NZ" sz="2200" dirty="0" err="1" smtClean="0">
                <a:latin typeface="Times New Roman" pitchFamily="18" charset="0"/>
                <a:cs typeface="Times New Roman" pitchFamily="18" charset="0"/>
              </a:rPr>
              <a:t>Māori</a:t>
            </a:r>
            <a:r>
              <a:rPr lang="en-NZ"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cultural knowledge;</a:t>
            </a:r>
            <a:r>
              <a:rPr lang="zh-CN" altLang="en-US" sz="2200" dirty="0" smtClean="0">
                <a:latin typeface="Times New Roman" pitchFamily="18" charset="0"/>
                <a:cs typeface="Times New Roman" pitchFamily="18" charset="0"/>
              </a:rPr>
              <a:t/>
            </a:r>
            <a:br>
              <a:rPr lang="zh-CN" alt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 operating from over 80 locations throughout the country, one of the largest public tertiary education institutions in the nation;</a:t>
            </a:r>
            <a:r>
              <a:rPr lang="zh-CN" altLang="en-US" sz="2200" dirty="0" smtClean="0">
                <a:latin typeface="Times New Roman" pitchFamily="18" charset="0"/>
                <a:cs typeface="Times New Roman" pitchFamily="18" charset="0"/>
              </a:rPr>
              <a:t/>
            </a:r>
            <a:br>
              <a:rPr lang="zh-CN" alt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-35,000 students studying at Te </a:t>
            </a:r>
            <a:r>
              <a:rPr lang="en-US" sz="2200" dirty="0" err="1" smtClean="0">
                <a:latin typeface="Times New Roman" pitchFamily="18" charset="0"/>
                <a:cs typeface="Times New Roman" pitchFamily="18" charset="0"/>
              </a:rPr>
              <a:t>Wānanga</a:t>
            </a:r>
            <a:r>
              <a:rPr lang="en-US" sz="2200" dirty="0" smtClean="0">
                <a:latin typeface="Times New Roman" pitchFamily="18" charset="0"/>
                <a:cs typeface="Times New Roman" pitchFamily="18" charset="0"/>
              </a:rPr>
              <a:t> o </a:t>
            </a:r>
            <a:r>
              <a:rPr lang="en-US" sz="2200" dirty="0" err="1" smtClean="0">
                <a:latin typeface="Times New Roman" pitchFamily="18" charset="0"/>
                <a:cs typeface="Times New Roman" pitchFamily="18" charset="0"/>
              </a:rPr>
              <a:t>Aotearoa</a:t>
            </a:r>
            <a:r>
              <a:rPr lang="en-US" sz="2200" dirty="0" smtClean="0">
                <a:latin typeface="Times New Roman" pitchFamily="18" charset="0"/>
                <a:cs typeface="Times New Roman" pitchFamily="18" charset="0"/>
              </a:rPr>
              <a:t> in 2010;</a:t>
            </a:r>
            <a:r>
              <a:rPr lang="zh-CN" altLang="en-US" sz="2200" dirty="0" smtClean="0">
                <a:latin typeface="Times New Roman" pitchFamily="18" charset="0"/>
                <a:cs typeface="Times New Roman" pitchFamily="18" charset="0"/>
              </a:rPr>
              <a:t/>
            </a:r>
            <a:br>
              <a:rPr lang="zh-CN" alt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-promoted as the largest indigenous peoples college in the world.</a:t>
            </a:r>
            <a:endParaRPr lang="zh-CN" altLang="en-US" sz="2200" dirty="0">
              <a:latin typeface="Times New Roman" pitchFamily="18" charset="0"/>
              <a:cs typeface="Times New Roman" pitchFamily="18" charset="0"/>
            </a:endParaRPr>
          </a:p>
        </p:txBody>
      </p:sp>
      <p:pic>
        <p:nvPicPr>
          <p:cNvPr id="7" name="内容占位符 6" descr="maori university.jpg"/>
          <p:cNvPicPr>
            <a:picLocks noGrp="1" noChangeAspect="1"/>
          </p:cNvPicPr>
          <p:nvPr>
            <p:ph idx="1"/>
          </p:nvPr>
        </p:nvPicPr>
        <p:blipFill>
          <a:blip r:embed="rId2"/>
          <a:stretch>
            <a:fillRect/>
          </a:stretch>
        </p:blipFill>
        <p:spPr>
          <a:xfrm>
            <a:off x="214281" y="4071942"/>
            <a:ext cx="8789889" cy="2571767"/>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58204" cy="1511288"/>
          </a:xfrm>
        </p:spPr>
        <p:txBody>
          <a:bodyPr>
            <a:normAutofit fontScale="90000"/>
          </a:bodyPr>
          <a:lstStyle/>
          <a:p>
            <a:r>
              <a:rPr lang="en-US" altLang="zh-CN" i="1" dirty="0" smtClean="0">
                <a:latin typeface="Times New Roman" pitchFamily="18" charset="0"/>
                <a:cs typeface="Times New Roman" pitchFamily="18" charset="0"/>
              </a:rPr>
              <a:t>New Zealand</a:t>
            </a:r>
            <a:r>
              <a:rPr lang="en-US" altLang="zh-CN" dirty="0" smtClean="0"/>
              <a:t/>
            </a:r>
            <a:br>
              <a:rPr lang="en-US" altLang="zh-CN" dirty="0" smtClean="0"/>
            </a:br>
            <a:r>
              <a:rPr lang="en-US" altLang="zh-CN" sz="3600" dirty="0" smtClean="0">
                <a:latin typeface="Times New Roman" pitchFamily="18" charset="0"/>
                <a:cs typeface="Times New Roman" pitchFamily="18" charset="0"/>
              </a:rPr>
              <a:t>Unit 2 </a:t>
            </a:r>
            <a:r>
              <a:rPr lang="en-US" sz="3600" dirty="0" smtClean="0">
                <a:latin typeface="Times New Roman" pitchFamily="18" charset="0"/>
                <a:cs typeface="Times New Roman" pitchFamily="18" charset="0"/>
              </a:rPr>
              <a:t>Political </a:t>
            </a:r>
            <a:r>
              <a:rPr lang="en-US" sz="3600" dirty="0">
                <a:latin typeface="Times New Roman" pitchFamily="18" charset="0"/>
                <a:cs typeface="Times New Roman" pitchFamily="18" charset="0"/>
              </a:rPr>
              <a:t>System, Education and Economy</a:t>
            </a:r>
            <a:r>
              <a:rPr lang="zh-CN" altLang="en-US" dirty="0"/>
              <a:t/>
            </a:r>
            <a:br>
              <a:rPr lang="zh-CN" altLang="en-US" dirty="0"/>
            </a:br>
            <a:r>
              <a:rPr lang="en-US" altLang="zh-CN" dirty="0" smtClean="0"/>
              <a:t> </a:t>
            </a:r>
            <a:endParaRPr lang="zh-CN" altLang="en-US" dirty="0"/>
          </a:p>
        </p:txBody>
      </p:sp>
      <p:pic>
        <p:nvPicPr>
          <p:cNvPr id="4" name="内容占位符 3" descr="新西兰首页（新）.png"/>
          <p:cNvPicPr>
            <a:picLocks noGrp="1" noChangeAspect="1"/>
          </p:cNvPicPr>
          <p:nvPr>
            <p:ph idx="1"/>
          </p:nvPr>
        </p:nvPicPr>
        <p:blipFill>
          <a:blip r:embed="rId2"/>
          <a:stretch>
            <a:fillRect/>
          </a:stretch>
        </p:blipFill>
        <p:spPr>
          <a:xfrm>
            <a:off x="2714613" y="1600199"/>
            <a:ext cx="3571899" cy="4897713"/>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28596" y="357166"/>
            <a:ext cx="8143932" cy="1643074"/>
          </a:xfrm>
        </p:spPr>
        <p:txBody>
          <a:bodyPr>
            <a:normAutofit/>
          </a:bodyPr>
          <a:lstStyle/>
          <a:p>
            <a:pPr lvl="0">
              <a:buFont typeface="Arial" pitchFamily="34" charset="0"/>
              <a:buChar char="•"/>
            </a:pPr>
            <a:r>
              <a:rPr lang="en-US" dirty="0" smtClean="0"/>
              <a:t> </a:t>
            </a:r>
            <a:r>
              <a:rPr lang="en-US" sz="2700" b="0" dirty="0" smtClean="0">
                <a:latin typeface="Times New Roman" pitchFamily="18" charset="0"/>
                <a:cs typeface="Times New Roman" pitchFamily="18" charset="0"/>
              </a:rPr>
              <a:t>22 polytechnics in New Zealand provide vocational and academic courses covering a large number of subjects at various levels up to degree level:</a:t>
            </a:r>
            <a:endParaRPr lang="zh-CN" altLang="en-US" sz="2700" b="0" dirty="0">
              <a:latin typeface="Times New Roman" pitchFamily="18" charset="0"/>
              <a:cs typeface="Times New Roman" pitchFamily="18" charset="0"/>
            </a:endParaRPr>
          </a:p>
        </p:txBody>
      </p:sp>
      <p:pic>
        <p:nvPicPr>
          <p:cNvPr id="7" name="内容占位符 6" descr="weltec-nz-polytechnic-wellington-study-overseas.jpg"/>
          <p:cNvPicPr>
            <a:picLocks noGrp="1" noChangeAspect="1"/>
          </p:cNvPicPr>
          <p:nvPr>
            <p:ph idx="1"/>
          </p:nvPr>
        </p:nvPicPr>
        <p:blipFill>
          <a:blip r:embed="rId2"/>
          <a:stretch>
            <a:fillRect/>
          </a:stretch>
        </p:blipFill>
        <p:spPr>
          <a:xfrm>
            <a:off x="4308206" y="2500306"/>
            <a:ext cx="4550074" cy="3214710"/>
          </a:xfrm>
        </p:spPr>
      </p:pic>
      <p:sp>
        <p:nvSpPr>
          <p:cNvPr id="6" name="文本占位符 5"/>
          <p:cNvSpPr>
            <a:spLocks noGrp="1"/>
          </p:cNvSpPr>
          <p:nvPr>
            <p:ph type="body" sz="half" idx="2"/>
          </p:nvPr>
        </p:nvSpPr>
        <p:spPr>
          <a:xfrm>
            <a:off x="500034" y="2357430"/>
            <a:ext cx="3857652" cy="4000528"/>
          </a:xfrm>
        </p:spPr>
        <p:txBody>
          <a:bodyPr>
            <a:normAutofit/>
          </a:bodyPr>
          <a:lstStyle/>
          <a:p>
            <a:r>
              <a:rPr 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The Open Polytechnic is New Zealand's leading distance learning provider; and each year over 34,000 mainly adult students enroll with </a:t>
            </a:r>
            <a:r>
              <a:rPr lang="en-US" sz="2000" dirty="0" smtClean="0">
                <a:latin typeface="Times New Roman" pitchFamily="18" charset="0"/>
                <a:cs typeface="Times New Roman" pitchFamily="18" charset="0"/>
              </a:rPr>
              <a:t>the Open Polytechnic;</a:t>
            </a:r>
            <a:endParaRPr lang="zh-CN" alt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-students learning through print materials, teleconferences, computer-networking, face-to-face seminars, workplace training packages, study groups and block courses, etc. </a:t>
            </a:r>
            <a:endParaRPr lang="zh-CN" altLang="en-US" sz="20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III. Economy</a:t>
            </a:r>
            <a:endParaRPr lang="zh-CN" altLang="en-US" sz="4000" dirty="0">
              <a:latin typeface="Times New Roman" pitchFamily="18" charset="0"/>
              <a:cs typeface="Times New Roman" pitchFamily="18" charset="0"/>
            </a:endParaRPr>
          </a:p>
        </p:txBody>
      </p:sp>
      <p:sp>
        <p:nvSpPr>
          <p:cNvPr id="6" name="内容占位符 5"/>
          <p:cNvSpPr>
            <a:spLocks noGrp="1"/>
          </p:cNvSpPr>
          <p:nvPr>
            <p:ph idx="1"/>
          </p:nvPr>
        </p:nvSpPr>
        <p:spPr/>
        <p:txBody>
          <a:bodyPr/>
          <a:lstStyle/>
          <a:p>
            <a:r>
              <a:rPr lang="en-US" altLang="zh-CN" sz="2800" dirty="0" smtClean="0">
                <a:latin typeface="Times New Roman" pitchFamily="18" charset="0"/>
                <a:cs typeface="Times New Roman" pitchFamily="18" charset="0"/>
              </a:rPr>
              <a:t>Agriculture</a:t>
            </a:r>
          </a:p>
          <a:p>
            <a:r>
              <a:rPr lang="en-US" altLang="zh-CN" sz="2800" dirty="0" smtClean="0">
                <a:latin typeface="Times New Roman" pitchFamily="18" charset="0"/>
                <a:cs typeface="Times New Roman" pitchFamily="18" charset="0"/>
              </a:rPr>
              <a:t>Forestry</a:t>
            </a:r>
          </a:p>
          <a:p>
            <a:r>
              <a:rPr lang="en-US" altLang="zh-CN" sz="2800" dirty="0" smtClean="0">
                <a:latin typeface="Times New Roman" pitchFamily="18" charset="0"/>
                <a:cs typeface="Times New Roman" pitchFamily="18" charset="0"/>
              </a:rPr>
              <a:t>Fishing</a:t>
            </a:r>
          </a:p>
          <a:p>
            <a:r>
              <a:rPr lang="en-US" altLang="zh-CN" sz="2800" dirty="0" smtClean="0">
                <a:latin typeface="Times New Roman" pitchFamily="18" charset="0"/>
                <a:cs typeface="Times New Roman" pitchFamily="18" charset="0"/>
              </a:rPr>
              <a:t>Energy</a:t>
            </a:r>
          </a:p>
          <a:p>
            <a:r>
              <a:rPr lang="en-US" altLang="zh-CN" sz="2800" dirty="0" smtClean="0">
                <a:latin typeface="Times New Roman" pitchFamily="18" charset="0"/>
                <a:cs typeface="Times New Roman" pitchFamily="18" charset="0"/>
              </a:rPr>
              <a:t>Overseas Trade</a:t>
            </a:r>
          </a:p>
          <a:p>
            <a:endParaRPr lang="zh-CN"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500034" y="274638"/>
            <a:ext cx="8186766" cy="939784"/>
          </a:xfrm>
        </p:spPr>
        <p:txBody>
          <a:bodyPr>
            <a:normAutofit fontScale="90000"/>
          </a:bodyPr>
          <a:lstStyle/>
          <a:p>
            <a:pPr lvl="0"/>
            <a:r>
              <a:rPr lang="en-US" b="1" dirty="0" smtClean="0"/>
              <a:t/>
            </a:r>
            <a:br>
              <a:rPr lang="en-US" b="1" dirty="0" smtClean="0"/>
            </a:br>
            <a:r>
              <a:rPr lang="en-US" dirty="0" smtClean="0">
                <a:latin typeface="Times New Roman" pitchFamily="18" charset="0"/>
                <a:cs typeface="Times New Roman" pitchFamily="18" charset="0"/>
              </a:rPr>
              <a:t>III. Economy</a:t>
            </a:r>
            <a:r>
              <a:rPr lang="zh-CN" altLang="en-US" dirty="0" smtClean="0"/>
              <a:t/>
            </a:r>
            <a:br>
              <a:rPr lang="zh-CN" altLang="en-US" dirty="0" smtClean="0"/>
            </a:br>
            <a:endParaRPr lang="zh-CN" altLang="en-US" dirty="0"/>
          </a:p>
        </p:txBody>
      </p:sp>
      <p:sp>
        <p:nvSpPr>
          <p:cNvPr id="6" name="内容占位符 5"/>
          <p:cNvSpPr>
            <a:spLocks noGrp="1"/>
          </p:cNvSpPr>
          <p:nvPr>
            <p:ph idx="1"/>
          </p:nvPr>
        </p:nvSpPr>
        <p:spPr/>
        <p:txBody>
          <a:bodyPr>
            <a:normAutofit fontScale="92500" lnSpcReduction="10000"/>
          </a:bodyPr>
          <a:lstStyle/>
          <a:p>
            <a:pPr lvl="0"/>
            <a:r>
              <a:rPr lang="en-US" sz="2800" dirty="0" smtClean="0">
                <a:latin typeface="Times New Roman" pitchFamily="18" charset="0"/>
                <a:cs typeface="Times New Roman" pitchFamily="18" charset="0"/>
              </a:rPr>
              <a:t>Agriculture</a:t>
            </a:r>
            <a:endParaRPr lang="zh-CN" alt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    -New Zealand’s reputation as the world’s largest farm;</a:t>
            </a:r>
            <a:endParaRPr lang="zh-CN" alt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    - about 173 million hectares is farmed in a total of about 82 000 farms;</a:t>
            </a:r>
            <a:endParaRPr lang="zh-CN" alt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    - pastoral farming: 50.2 million sheep and about 8 million cattle;</a:t>
            </a:r>
            <a:endParaRPr lang="zh-CN" alt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cereals such as wheat, barley and oats growing in the South Island; maize in the North;</a:t>
            </a:r>
            <a:endParaRPr lang="zh-CN" alt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    - major exports including kiwifruit, apples and pears, stone-fruit (peaches, plums apricots etc), onions, squash, flowers and berry-fruit.</a:t>
            </a:r>
            <a:endParaRPr lang="zh-CN" altLang="en-US" sz="2800" dirty="0" smtClean="0">
              <a:latin typeface="Times New Roman" pitchFamily="18" charset="0"/>
              <a:cs typeface="Times New Roman" pitchFamily="18" charset="0"/>
            </a:endParaRPr>
          </a:p>
          <a:p>
            <a:endParaRPr lang="zh-CN"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pPr>
              <a:buFont typeface="Arial" pitchFamily="34" charset="0"/>
              <a:buChar char="•"/>
            </a:pPr>
            <a:r>
              <a:rPr lang="en-US" altLang="zh-CN" sz="4000" dirty="0" smtClean="0">
                <a:latin typeface="Times New Roman" pitchFamily="18" charset="0"/>
                <a:cs typeface="Times New Roman" pitchFamily="18" charset="0"/>
              </a:rPr>
              <a:t> Agriculture</a:t>
            </a:r>
            <a:endParaRPr lang="zh-CN" altLang="en-US" sz="4000" dirty="0">
              <a:latin typeface="Times New Roman" pitchFamily="18" charset="0"/>
              <a:cs typeface="Times New Roman" pitchFamily="18" charset="0"/>
            </a:endParaRPr>
          </a:p>
        </p:txBody>
      </p:sp>
      <p:sp>
        <p:nvSpPr>
          <p:cNvPr id="5" name="文本占位符 4"/>
          <p:cNvSpPr>
            <a:spLocks noGrp="1"/>
          </p:cNvSpPr>
          <p:nvPr>
            <p:ph type="body" idx="1"/>
          </p:nvPr>
        </p:nvSpPr>
        <p:spPr>
          <a:xfrm>
            <a:off x="214282" y="1142984"/>
            <a:ext cx="4071966" cy="785817"/>
          </a:xfrm>
        </p:spPr>
        <p:txBody>
          <a:bodyPr/>
          <a:lstStyle/>
          <a:p>
            <a:r>
              <a:rPr lang="en-US" altLang="zh-CN" b="0" dirty="0" smtClean="0">
                <a:latin typeface="Times New Roman" pitchFamily="18" charset="0"/>
                <a:cs typeface="Times New Roman" pitchFamily="18" charset="0"/>
              </a:rPr>
              <a:t>New Zealand rural landscape</a:t>
            </a:r>
            <a:endParaRPr lang="zh-CN" altLang="en-US" b="0" dirty="0">
              <a:latin typeface="Times New Roman" pitchFamily="18" charset="0"/>
              <a:cs typeface="Times New Roman" pitchFamily="18" charset="0"/>
            </a:endParaRPr>
          </a:p>
        </p:txBody>
      </p:sp>
      <p:pic>
        <p:nvPicPr>
          <p:cNvPr id="9" name="内容占位符 8" descr="800px-New_Zealand_-_Rural_landscape_-_9795.jpg"/>
          <p:cNvPicPr>
            <a:picLocks noGrp="1" noChangeAspect="1"/>
          </p:cNvPicPr>
          <p:nvPr>
            <p:ph sz="half" idx="2"/>
          </p:nvPr>
        </p:nvPicPr>
        <p:blipFill>
          <a:blip r:embed="rId2"/>
          <a:stretch>
            <a:fillRect/>
          </a:stretch>
        </p:blipFill>
        <p:spPr>
          <a:xfrm>
            <a:off x="34007" y="2571744"/>
            <a:ext cx="4396184" cy="2928958"/>
          </a:xfrm>
        </p:spPr>
      </p:pic>
      <p:sp>
        <p:nvSpPr>
          <p:cNvPr id="7" name="文本占位符 6"/>
          <p:cNvSpPr>
            <a:spLocks noGrp="1"/>
          </p:cNvSpPr>
          <p:nvPr>
            <p:ph type="body" sz="quarter" idx="3"/>
          </p:nvPr>
        </p:nvSpPr>
        <p:spPr>
          <a:xfrm>
            <a:off x="4643438" y="1142984"/>
            <a:ext cx="4043363" cy="785817"/>
          </a:xfrm>
        </p:spPr>
        <p:txBody>
          <a:bodyPr/>
          <a:lstStyle/>
          <a:p>
            <a:r>
              <a:rPr lang="en-US" altLang="zh-CN" b="0" dirty="0" smtClean="0">
                <a:latin typeface="Times New Roman" pitchFamily="18" charset="0"/>
                <a:cs typeface="Times New Roman" pitchFamily="18" charset="0"/>
              </a:rPr>
              <a:t>Meat and fruit exports</a:t>
            </a:r>
            <a:endParaRPr lang="zh-CN" altLang="en-US" b="0" dirty="0">
              <a:latin typeface="Times New Roman" pitchFamily="18" charset="0"/>
              <a:cs typeface="Times New Roman" pitchFamily="18" charset="0"/>
            </a:endParaRPr>
          </a:p>
        </p:txBody>
      </p:sp>
      <p:pic>
        <p:nvPicPr>
          <p:cNvPr id="10" name="内容占位符 9" descr="meat and fruit exports.bmp"/>
          <p:cNvPicPr>
            <a:picLocks noGrp="1" noChangeAspect="1"/>
          </p:cNvPicPr>
          <p:nvPr>
            <p:ph sz="quarter" idx="4"/>
          </p:nvPr>
        </p:nvPicPr>
        <p:blipFill>
          <a:blip r:embed="rId3"/>
          <a:stretch>
            <a:fillRect/>
          </a:stretch>
        </p:blipFill>
        <p:spPr>
          <a:xfrm>
            <a:off x="4572000" y="2590940"/>
            <a:ext cx="4357717" cy="2908302"/>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a:xfrm>
            <a:off x="457201" y="273050"/>
            <a:ext cx="2757477" cy="655620"/>
          </a:xfrm>
        </p:spPr>
        <p:txBody>
          <a:bodyPr/>
          <a:lstStyle/>
          <a:p>
            <a:pPr lvl="0">
              <a:buFont typeface="Arial" pitchFamily="34" charset="0"/>
              <a:buChar char="•"/>
            </a:pPr>
            <a:r>
              <a:rPr lang="en-US" dirty="0" smtClean="0"/>
              <a:t> </a:t>
            </a:r>
            <a:r>
              <a:rPr lang="en-US" sz="2800" b="0" dirty="0" smtClean="0">
                <a:latin typeface="Times New Roman" pitchFamily="18" charset="0"/>
                <a:cs typeface="Times New Roman" pitchFamily="18" charset="0"/>
              </a:rPr>
              <a:t>Forestry </a:t>
            </a:r>
            <a:endParaRPr lang="zh-CN" altLang="en-US" sz="2800" b="0" dirty="0">
              <a:latin typeface="Times New Roman" pitchFamily="18" charset="0"/>
              <a:cs typeface="Times New Roman" pitchFamily="18" charset="0"/>
            </a:endParaRPr>
          </a:p>
        </p:txBody>
      </p:sp>
      <p:pic>
        <p:nvPicPr>
          <p:cNvPr id="10" name="内容占位符 9" descr="kauri forest.jpg"/>
          <p:cNvPicPr>
            <a:picLocks noGrp="1" noChangeAspect="1"/>
          </p:cNvPicPr>
          <p:nvPr>
            <p:ph idx="1"/>
          </p:nvPr>
        </p:nvPicPr>
        <p:blipFill>
          <a:blip r:embed="rId2"/>
          <a:stretch>
            <a:fillRect/>
          </a:stretch>
        </p:blipFill>
        <p:spPr>
          <a:xfrm>
            <a:off x="3929058" y="869374"/>
            <a:ext cx="4834822" cy="5668412"/>
          </a:xfrm>
        </p:spPr>
      </p:pic>
      <p:sp>
        <p:nvSpPr>
          <p:cNvPr id="9" name="文本占位符 8"/>
          <p:cNvSpPr>
            <a:spLocks noGrp="1"/>
          </p:cNvSpPr>
          <p:nvPr>
            <p:ph type="body" sz="half" idx="2"/>
          </p:nvPr>
        </p:nvSpPr>
        <p:spPr>
          <a:xfrm>
            <a:off x="500034" y="1000108"/>
            <a:ext cx="3143272" cy="5357850"/>
          </a:xfrm>
        </p:spPr>
        <p:txBody>
          <a:bodyPr>
            <a:noAutofit/>
          </a:bodyPr>
          <a:lstStyle/>
          <a:p>
            <a:r>
              <a:rPr lang="en-US" sz="2000" dirty="0" smtClean="0">
                <a:latin typeface="Times New Roman" pitchFamily="18" charset="0"/>
                <a:cs typeface="Times New Roman" pitchFamily="18" charset="0"/>
              </a:rPr>
              <a:t>-Forestry is a new natural resource-based industry;</a:t>
            </a:r>
            <a:endParaRPr lang="zh-CN" altLang="en-US" sz="2000" b="1"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Forests cover more than a quarter of New Zealand, with about 6.2 million hectares are natural forest and 1.3 million hectares are planted production forests;</a:t>
            </a:r>
            <a:endParaRPr lang="zh-CN" altLang="en-US" sz="2000" dirty="0" smtClean="0">
              <a:latin typeface="Times New Roman" pitchFamily="18" charset="0"/>
              <a:cs typeface="Times New Roman" pitchFamily="18" charset="0"/>
            </a:endParaRPr>
          </a:p>
          <a:p>
            <a:pPr>
              <a:buFontTx/>
              <a:buChar char="-"/>
            </a:pPr>
            <a:r>
              <a:rPr lang="en-US" sz="2000" dirty="0" smtClean="0">
                <a:latin typeface="Times New Roman" pitchFamily="18" charset="0"/>
                <a:cs typeface="Times New Roman" pitchFamily="18" charset="0"/>
              </a:rPr>
              <a:t>Forest products are mainly exported to Australia, Japan and Korea;</a:t>
            </a:r>
          </a:p>
          <a:p>
            <a:pPr>
              <a:buFontTx/>
              <a:buChar char="-"/>
            </a:pPr>
            <a:r>
              <a:rPr lang="en-US" sz="2000" dirty="0" smtClean="0">
                <a:latin typeface="Times New Roman" pitchFamily="18" charset="0"/>
                <a:cs typeface="Times New Roman" pitchFamily="18" charset="0"/>
              </a:rPr>
              <a:t>giant kauri trees were considered by </a:t>
            </a:r>
            <a:r>
              <a:rPr lang="en-US" sz="2000" dirty="0" err="1" smtClean="0">
                <a:latin typeface="Times New Roman" pitchFamily="18" charset="0"/>
                <a:cs typeface="Times New Roman" pitchFamily="18" charset="0"/>
              </a:rPr>
              <a:t>Māori</a:t>
            </a:r>
            <a:r>
              <a:rPr lang="en-US" sz="2000" dirty="0" smtClean="0">
                <a:latin typeface="Times New Roman" pitchFamily="18" charset="0"/>
                <a:cs typeface="Times New Roman" pitchFamily="18" charset="0"/>
              </a:rPr>
              <a:t> to be the kings of New </a:t>
            </a:r>
            <a:r>
              <a:rPr lang="en-US" sz="2000" smtClean="0">
                <a:latin typeface="Times New Roman" pitchFamily="18" charset="0"/>
                <a:cs typeface="Times New Roman" pitchFamily="18" charset="0"/>
              </a:rPr>
              <a:t>Zealand’s forest; </a:t>
            </a:r>
            <a:r>
              <a:rPr lang="en-US" sz="2000" dirty="0" smtClean="0">
                <a:latin typeface="Times New Roman" pitchFamily="18" charset="0"/>
                <a:cs typeface="Times New Roman" pitchFamily="18" charset="0"/>
              </a:rPr>
              <a:t>native forests are being protected and restored. (right: Kauri trees)</a:t>
            </a:r>
            <a:endParaRPr lang="zh-CN" altLang="en-US" sz="2000"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1" y="273050"/>
            <a:ext cx="2828916" cy="869934"/>
          </a:xfrm>
        </p:spPr>
        <p:txBody>
          <a:bodyPr>
            <a:normAutofit/>
          </a:bodyPr>
          <a:lstStyle/>
          <a:p>
            <a:pPr>
              <a:buFont typeface="Arial" pitchFamily="34" charset="0"/>
              <a:buChar char="•"/>
            </a:pPr>
            <a:r>
              <a:rPr lang="en-US" sz="2800" b="0" dirty="0" smtClean="0">
                <a:latin typeface="Times New Roman" pitchFamily="18" charset="0"/>
                <a:cs typeface="Times New Roman" pitchFamily="18" charset="0"/>
              </a:rPr>
              <a:t> Fishing</a:t>
            </a:r>
            <a:endParaRPr lang="zh-CN" altLang="en-US" sz="2800" b="0" dirty="0">
              <a:latin typeface="Times New Roman" pitchFamily="18" charset="0"/>
              <a:cs typeface="Times New Roman" pitchFamily="18" charset="0"/>
            </a:endParaRPr>
          </a:p>
        </p:txBody>
      </p:sp>
      <p:pic>
        <p:nvPicPr>
          <p:cNvPr id="5" name="内容占位符 4" descr="fishing in NZ.jpg"/>
          <p:cNvPicPr>
            <a:picLocks noGrp="1" noChangeAspect="1"/>
          </p:cNvPicPr>
          <p:nvPr>
            <p:ph idx="1"/>
          </p:nvPr>
        </p:nvPicPr>
        <p:blipFill>
          <a:blip r:embed="rId2"/>
          <a:stretch>
            <a:fillRect/>
          </a:stretch>
        </p:blipFill>
        <p:spPr>
          <a:xfrm>
            <a:off x="3857620" y="1802334"/>
            <a:ext cx="5072098" cy="3484054"/>
          </a:xfrm>
        </p:spPr>
      </p:pic>
      <p:sp>
        <p:nvSpPr>
          <p:cNvPr id="4" name="文本占位符 3"/>
          <p:cNvSpPr>
            <a:spLocks noGrp="1"/>
          </p:cNvSpPr>
          <p:nvPr>
            <p:ph type="body" sz="half" idx="2"/>
          </p:nvPr>
        </p:nvSpPr>
        <p:spPr>
          <a:xfrm>
            <a:off x="357158" y="1428736"/>
            <a:ext cx="3500462" cy="4929222"/>
          </a:xfrm>
        </p:spPr>
        <p:txBody>
          <a:bodyPr>
            <a:noAutofit/>
          </a:bodyPr>
          <a:lstStyle/>
          <a:p>
            <a:r>
              <a:rPr lang="en-US" sz="2000" b="1"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New Zealand's Exclusive Economic Zone is one of the largest fishing areas in the world;</a:t>
            </a:r>
            <a:endParaRPr lang="zh-CN" altLang="en-US" sz="2000"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There are about 100 commercially significant species, from tropical species to cool-water species;</a:t>
            </a:r>
            <a:endParaRPr lang="zh-CN" altLang="en-US" sz="2000"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The most significant markets are Japan, the United States and Australia;</a:t>
            </a:r>
            <a:endParaRPr lang="zh-CN" altLang="en-US" sz="2000"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The seafood industry is the fourth biggest export earner.</a:t>
            </a:r>
            <a:endParaRPr lang="zh-CN" altLang="en-US" sz="2000" dirty="0" smtClean="0">
              <a:latin typeface="Times New Roman" pitchFamily="18" charset="0"/>
              <a:cs typeface="Times New Roman" pitchFamily="18" charset="0"/>
            </a:endParaRPr>
          </a:p>
          <a:p>
            <a:endParaRPr lang="zh-CN" altLang="en-US" sz="2000"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pPr>
              <a:buFont typeface="Arial" pitchFamily="34" charset="0"/>
              <a:buChar char="•"/>
            </a:pPr>
            <a:r>
              <a:rPr lang="en-US" altLang="zh-CN" sz="4000" dirty="0" smtClean="0">
                <a:latin typeface="Times New Roman" pitchFamily="18" charset="0"/>
                <a:cs typeface="Times New Roman" pitchFamily="18" charset="0"/>
              </a:rPr>
              <a:t> Energy</a:t>
            </a:r>
            <a:endParaRPr lang="zh-CN" altLang="en-US" sz="4000" dirty="0">
              <a:latin typeface="Times New Roman" pitchFamily="18" charset="0"/>
              <a:cs typeface="Times New Roman" pitchFamily="18" charset="0"/>
            </a:endParaRPr>
          </a:p>
        </p:txBody>
      </p:sp>
      <p:sp>
        <p:nvSpPr>
          <p:cNvPr id="6" name="内容占位符 5"/>
          <p:cNvSpPr>
            <a:spLocks noGrp="1"/>
          </p:cNvSpPr>
          <p:nvPr>
            <p:ph idx="1"/>
          </p:nvPr>
        </p:nvSpPr>
        <p:spPr/>
        <p:txBody>
          <a:bodyPr>
            <a:normAutofit/>
          </a:bodyPr>
          <a:lstStyle/>
          <a:p>
            <a:pPr>
              <a:buNone/>
            </a:pPr>
            <a:r>
              <a:rPr lang="en-US" sz="2800" dirty="0" smtClean="0">
                <a:latin typeface="Times New Roman" pitchFamily="18" charset="0"/>
                <a:cs typeface="Times New Roman" pitchFamily="18" charset="0"/>
              </a:rPr>
              <a:t>    - New Zealand is largely self-sufficient in energy;</a:t>
            </a:r>
            <a:endParaRPr lang="zh-CN" alt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    - About 60% of the nation’s electricity is provided by rivers;</a:t>
            </a:r>
            <a:endParaRPr lang="zh-CN" alt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    - About 10% of electricity is from geothermal steam from the volcanic area;</a:t>
            </a:r>
            <a:endParaRPr lang="zh-CN" alt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    -Other sources of energy include natural gas, wind power, solar power and coal.</a:t>
            </a:r>
            <a:endParaRPr lang="zh-CN" altLang="en-US"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500042"/>
            <a:ext cx="8086724" cy="500066"/>
          </a:xfrm>
        </p:spPr>
        <p:txBody>
          <a:bodyPr>
            <a:normAutofit fontScale="90000"/>
          </a:bodyPr>
          <a:lstStyle/>
          <a:p>
            <a:endParaRPr lang="zh-CN" altLang="en-US"/>
          </a:p>
        </p:txBody>
      </p:sp>
      <p:pic>
        <p:nvPicPr>
          <p:cNvPr id="4" name="内容占位符 3" descr="NZ_Energy_Supply_2013.png"/>
          <p:cNvPicPr>
            <a:picLocks noGrp="1" noChangeAspect="1"/>
          </p:cNvPicPr>
          <p:nvPr>
            <p:ph idx="1"/>
          </p:nvPr>
        </p:nvPicPr>
        <p:blipFill>
          <a:blip r:embed="rId2"/>
          <a:stretch>
            <a:fillRect/>
          </a:stretch>
        </p:blipFill>
        <p:spPr>
          <a:xfrm>
            <a:off x="428596" y="428604"/>
            <a:ext cx="8460427" cy="607223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pPr lvl="0">
              <a:buFont typeface="Arial" pitchFamily="34" charset="0"/>
              <a:buChar char="•"/>
            </a:pPr>
            <a:r>
              <a:rPr lang="en-US" sz="4000" dirty="0" smtClean="0">
                <a:latin typeface="Times New Roman" pitchFamily="18" charset="0"/>
                <a:cs typeface="Times New Roman" pitchFamily="18" charset="0"/>
              </a:rPr>
              <a:t> Overseas Trade</a:t>
            </a:r>
            <a:endParaRPr lang="zh-CN" altLang="en-US" sz="4000" dirty="0">
              <a:latin typeface="Times New Roman" pitchFamily="18" charset="0"/>
              <a:cs typeface="Times New Roman" pitchFamily="18" charset="0"/>
            </a:endParaRPr>
          </a:p>
        </p:txBody>
      </p:sp>
      <p:sp>
        <p:nvSpPr>
          <p:cNvPr id="6" name="内容占位符 5"/>
          <p:cNvSpPr>
            <a:spLocks noGrp="1"/>
          </p:cNvSpPr>
          <p:nvPr>
            <p:ph idx="1"/>
          </p:nvPr>
        </p:nvSpPr>
        <p:spPr/>
        <p:txBody>
          <a:bodyPr>
            <a:normAutofit fontScale="85000" lnSpcReduction="20000"/>
          </a:bodyPr>
          <a:lstStyle/>
          <a:p>
            <a:pPr>
              <a:buNone/>
            </a:pPr>
            <a:r>
              <a:rPr lang="en-US" b="1" dirty="0" smtClean="0"/>
              <a:t>    -</a:t>
            </a:r>
            <a:r>
              <a:rPr lang="en-US" dirty="0" smtClean="0"/>
              <a:t> </a:t>
            </a:r>
            <a:r>
              <a:rPr lang="en-US" dirty="0" smtClean="0">
                <a:latin typeface="Times New Roman" pitchFamily="18" charset="0"/>
                <a:cs typeface="Times New Roman" pitchFamily="18" charset="0"/>
              </a:rPr>
              <a:t>New Zealand lives by trade as the domestic market is limited;</a:t>
            </a:r>
            <a:endParaRPr lang="zh-CN" alt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 Farming industries produce more than half of New Zealand’s export earnings;</a:t>
            </a:r>
            <a:endParaRPr lang="zh-CN" alt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-Forestry and fishing also play an important role in New Zealand’s exports;</a:t>
            </a:r>
            <a:endParaRPr lang="zh-CN" alt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 Manufacturing is growing and now accounts for about 25% of export income;</a:t>
            </a:r>
            <a:endParaRPr lang="zh-CN" alt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 New Zealand is a growing international provider of technical and computer </a:t>
            </a:r>
            <a:r>
              <a:rPr lang="en-US" dirty="0" smtClean="0">
                <a:latin typeface="Times New Roman" pitchFamily="18" charset="0"/>
                <a:cs typeface="Times New Roman" pitchFamily="18" charset="0"/>
              </a:rPr>
              <a:t>services.</a:t>
            </a:r>
            <a:endParaRPr lang="zh-CN" alt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endParaRPr lang="zh-CN" altLang="en-US" dirty="0" smtClean="0">
              <a:latin typeface="Times New Roman" pitchFamily="18" charset="0"/>
              <a:cs typeface="Times New Roman" pitchFamily="18" charset="0"/>
            </a:endParaRPr>
          </a:p>
          <a:p>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rmAutofit/>
          </a:bodyPr>
          <a:lstStyle/>
          <a:p>
            <a:pPr>
              <a:buFont typeface="Arial" pitchFamily="34" charset="0"/>
              <a:buChar char="•"/>
            </a:pPr>
            <a:r>
              <a:rPr lang="en-US" altLang="zh-CN" sz="2800" b="0" dirty="0" smtClean="0">
                <a:latin typeface="Times New Roman" pitchFamily="18" charset="0"/>
                <a:cs typeface="Times New Roman" pitchFamily="18" charset="0"/>
              </a:rPr>
              <a:t> Overseas Trade</a:t>
            </a:r>
            <a:endParaRPr lang="zh-CN" altLang="en-US" sz="2800" b="0" dirty="0">
              <a:latin typeface="Times New Roman" pitchFamily="18" charset="0"/>
              <a:cs typeface="Times New Roman" pitchFamily="18" charset="0"/>
            </a:endParaRPr>
          </a:p>
        </p:txBody>
      </p:sp>
      <p:pic>
        <p:nvPicPr>
          <p:cNvPr id="12" name="内容占位符 11" descr="Tourism.png"/>
          <p:cNvPicPr>
            <a:picLocks noGrp="1" noChangeAspect="1"/>
          </p:cNvPicPr>
          <p:nvPr>
            <p:ph idx="1"/>
          </p:nvPr>
        </p:nvPicPr>
        <p:blipFill>
          <a:blip r:embed="rId2"/>
          <a:stretch>
            <a:fillRect/>
          </a:stretch>
        </p:blipFill>
        <p:spPr>
          <a:xfrm>
            <a:off x="3714744" y="273050"/>
            <a:ext cx="4929222" cy="6435481"/>
          </a:xfrm>
        </p:spPr>
      </p:pic>
      <p:sp>
        <p:nvSpPr>
          <p:cNvPr id="11" name="文本占位符 10"/>
          <p:cNvSpPr>
            <a:spLocks noGrp="1"/>
          </p:cNvSpPr>
          <p:nvPr>
            <p:ph type="body" sz="half" idx="2"/>
          </p:nvPr>
        </p:nvSpPr>
        <p:spPr/>
        <p:txBody>
          <a:bodyPr>
            <a:normAutofit/>
          </a:bodyPr>
          <a:lstStyle/>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-Tourism has been contributing to a substantial increase in earnings, with over 1.5 million international visitors coming to New Zealand every year;</a:t>
            </a:r>
            <a:endParaRPr lang="zh-CN" altLang="en-US" sz="20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4000" dirty="0">
                <a:latin typeface="Times New Roman" pitchFamily="18" charset="0"/>
                <a:cs typeface="Times New Roman" pitchFamily="18" charset="0"/>
              </a:rPr>
              <a:t>Quiz</a:t>
            </a:r>
            <a:endParaRPr lang="zh-CN" altLang="en-US" sz="4000" dirty="0">
              <a:latin typeface="Times New Roman" pitchFamily="18" charset="0"/>
              <a:cs typeface="Times New Roman" pitchFamily="18" charset="0"/>
            </a:endParaRPr>
          </a:p>
        </p:txBody>
      </p:sp>
      <p:sp>
        <p:nvSpPr>
          <p:cNvPr id="3" name="内容占位符 2"/>
          <p:cNvSpPr>
            <a:spLocks noGrp="1"/>
          </p:cNvSpPr>
          <p:nvPr>
            <p:ph idx="1"/>
          </p:nvPr>
        </p:nvSpPr>
        <p:spPr/>
        <p:txBody>
          <a:bodyPr/>
          <a:lstStyle/>
          <a:p>
            <a:pPr>
              <a:buNone/>
            </a:pPr>
            <a:r>
              <a:rPr lang="en-US" dirty="0" smtClean="0"/>
              <a:t>    </a:t>
            </a:r>
            <a:r>
              <a:rPr lang="en-US" dirty="0" smtClean="0">
                <a:latin typeface="Times New Roman" pitchFamily="18" charset="0"/>
                <a:cs typeface="Times New Roman" pitchFamily="18" charset="0"/>
              </a:rPr>
              <a:t>Give </a:t>
            </a:r>
            <a:r>
              <a:rPr lang="en-US" dirty="0">
                <a:latin typeface="Times New Roman" pitchFamily="18" charset="0"/>
                <a:cs typeface="Times New Roman" pitchFamily="18" charset="0"/>
              </a:rPr>
              <a:t>the English and a brief explanation for the following: </a:t>
            </a:r>
            <a:endParaRPr lang="zh-CN" altLang="en-US" dirty="0">
              <a:latin typeface="Times New Roman" pitchFamily="18" charset="0"/>
              <a:cs typeface="Times New Roman" pitchFamily="18" charset="0"/>
            </a:endParaRPr>
          </a:p>
          <a:p>
            <a:pPr>
              <a:buNone/>
            </a:pPr>
            <a:r>
              <a:rPr lang="en-US" dirty="0" smtClean="0"/>
              <a:t>    1</a:t>
            </a:r>
            <a:r>
              <a:rPr lang="en-US" dirty="0"/>
              <a:t>. </a:t>
            </a:r>
            <a:r>
              <a:rPr lang="zh-CN" altLang="en-US" dirty="0"/>
              <a:t>混合成员比例代表制</a:t>
            </a:r>
          </a:p>
          <a:p>
            <a:pPr>
              <a:buNone/>
            </a:pPr>
            <a:r>
              <a:rPr lang="en-US" dirty="0" smtClean="0"/>
              <a:t>    2</a:t>
            </a:r>
            <a:r>
              <a:rPr lang="en-US" dirty="0"/>
              <a:t>. </a:t>
            </a:r>
            <a:r>
              <a:rPr lang="zh-CN" altLang="en-US" dirty="0"/>
              <a:t>政府特派调查员 </a:t>
            </a:r>
          </a:p>
          <a:p>
            <a:pPr>
              <a:buNone/>
            </a:pPr>
            <a:r>
              <a:rPr lang="en-US" dirty="0" smtClean="0"/>
              <a:t>    3</a:t>
            </a:r>
            <a:r>
              <a:rPr lang="en-US" dirty="0"/>
              <a:t>.</a:t>
            </a:r>
            <a:r>
              <a:rPr lang="zh-CN" altLang="en-US" dirty="0"/>
              <a:t>函授课程</a:t>
            </a:r>
          </a:p>
          <a:p>
            <a:pPr>
              <a:buNone/>
            </a:pPr>
            <a:r>
              <a:rPr lang="en-US" dirty="0" smtClean="0"/>
              <a:t>    4 </a:t>
            </a:r>
            <a:r>
              <a:rPr lang="en-US" dirty="0"/>
              <a:t>. </a:t>
            </a:r>
            <a:r>
              <a:rPr lang="zh-CN" altLang="en-US" dirty="0"/>
              <a:t>专属经济区</a:t>
            </a:r>
          </a:p>
          <a:p>
            <a:pPr>
              <a:buNone/>
            </a:pPr>
            <a:r>
              <a:rPr lang="en-US" dirty="0" smtClean="0"/>
              <a:t>    5</a:t>
            </a:r>
            <a:r>
              <a:rPr lang="en-US" dirty="0"/>
              <a:t>. </a:t>
            </a:r>
            <a:r>
              <a:rPr lang="zh-CN" altLang="en-US" dirty="0"/>
              <a:t>亚太经合组织</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buFont typeface="Arial" pitchFamily="34" charset="0"/>
              <a:buChar char="•"/>
            </a:pPr>
            <a:r>
              <a:rPr lang="en-US" altLang="zh-CN" dirty="0" smtClean="0"/>
              <a:t> </a:t>
            </a:r>
            <a:r>
              <a:rPr lang="en-US" altLang="zh-CN" sz="4000" dirty="0" smtClean="0">
                <a:latin typeface="Times New Roman" pitchFamily="18" charset="0"/>
                <a:cs typeface="Times New Roman" pitchFamily="18" charset="0"/>
              </a:rPr>
              <a:t>Overseas Trade</a:t>
            </a:r>
            <a:endParaRPr lang="zh-CN" altLang="en-US" sz="4000" dirty="0">
              <a:latin typeface="Times New Roman" pitchFamily="18" charset="0"/>
              <a:cs typeface="Times New Roman" pitchFamily="18" charset="0"/>
            </a:endParaRPr>
          </a:p>
        </p:txBody>
      </p:sp>
      <p:sp>
        <p:nvSpPr>
          <p:cNvPr id="3" name="内容占位符 2"/>
          <p:cNvSpPr>
            <a:spLocks noGrp="1"/>
          </p:cNvSpPr>
          <p:nvPr>
            <p:ph idx="1"/>
          </p:nvPr>
        </p:nvSpPr>
        <p:spPr/>
        <p:txBody>
          <a:bodyPr>
            <a:normAutofit/>
          </a:bodyPr>
          <a:lstStyle/>
          <a:p>
            <a:pPr>
              <a:buNone/>
            </a:pPr>
            <a:r>
              <a:rPr lang="en-US" sz="2800" dirty="0" smtClean="0">
                <a:latin typeface="Times New Roman" pitchFamily="18" charset="0"/>
                <a:cs typeface="Times New Roman" pitchFamily="18" charset="0"/>
              </a:rPr>
              <a:t>    -In the past New Zealand had a single market—Britain;</a:t>
            </a:r>
            <a:endParaRPr lang="zh-CN" alt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     -Now the country has four major markets: Australia, the European Union, Japan, and the United States;</a:t>
            </a:r>
            <a:endParaRPr lang="zh-CN" alt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    - New Zealand’s trade is becoming more regionally concentrated with about 70% of exports going to Pacific Rim members of the APEC grouping;</a:t>
            </a:r>
            <a:endParaRPr lang="zh-CN" alt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    </a:t>
            </a:r>
            <a:endParaRPr lang="zh-CN" altLang="en-US" sz="2800" dirty="0" smtClean="0">
              <a:latin typeface="Times New Roman" pitchFamily="18" charset="0"/>
              <a:cs typeface="Times New Roman" pitchFamily="18" charset="0"/>
            </a:endParaRPr>
          </a:p>
          <a:p>
            <a:endParaRPr lang="zh-CN"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42910" y="273050"/>
            <a:ext cx="7500990" cy="869934"/>
          </a:xfrm>
        </p:spPr>
        <p:txBody>
          <a:bodyPr>
            <a:normAutofit/>
          </a:bodyPr>
          <a:lstStyle/>
          <a:p>
            <a:r>
              <a:rPr lang="en-US" altLang="zh-CN" sz="3200" b="0" dirty="0" smtClean="0">
                <a:latin typeface="Times New Roman" pitchFamily="18" charset="0"/>
                <a:cs typeface="Times New Roman" pitchFamily="18" charset="0"/>
              </a:rPr>
              <a:t>Trade between New Zealand and China</a:t>
            </a:r>
            <a:endParaRPr lang="zh-CN" altLang="en-US" sz="3200" b="0" dirty="0">
              <a:latin typeface="Times New Roman" pitchFamily="18" charset="0"/>
              <a:cs typeface="Times New Roman" pitchFamily="18" charset="0"/>
            </a:endParaRPr>
          </a:p>
        </p:txBody>
      </p:sp>
      <p:pic>
        <p:nvPicPr>
          <p:cNvPr id="7" name="内容占位符 6" descr="flags.png"/>
          <p:cNvPicPr>
            <a:picLocks noGrp="1" noChangeAspect="1"/>
          </p:cNvPicPr>
          <p:nvPr>
            <p:ph idx="1"/>
          </p:nvPr>
        </p:nvPicPr>
        <p:blipFill>
          <a:blip r:embed="rId2"/>
          <a:stretch>
            <a:fillRect/>
          </a:stretch>
        </p:blipFill>
        <p:spPr>
          <a:xfrm>
            <a:off x="4705536" y="2428868"/>
            <a:ext cx="4228875" cy="2786082"/>
          </a:xfrm>
        </p:spPr>
      </p:pic>
      <p:sp>
        <p:nvSpPr>
          <p:cNvPr id="6" name="文本占位符 5"/>
          <p:cNvSpPr>
            <a:spLocks noGrp="1"/>
          </p:cNvSpPr>
          <p:nvPr>
            <p:ph type="body" sz="half" idx="2"/>
          </p:nvPr>
        </p:nvSpPr>
        <p:spPr>
          <a:xfrm>
            <a:off x="457200" y="1500174"/>
            <a:ext cx="4257676" cy="4625989"/>
          </a:xfrm>
        </p:spPr>
        <p:txBody>
          <a:bodyPr>
            <a:normAutofit/>
          </a:bodyPr>
          <a:lstStyle/>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New Zealand has a Free Trade agreement with the People’s Republic of China. Singed in April 2008, it is the first free trade agreement that China has signed with any developed country, and New Zealand's largest trade deal since the 1983 Closer Economic Relations agreement with Australia. </a:t>
            </a:r>
            <a:endParaRPr lang="zh-CN" altLang="en-US" sz="2400"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500042"/>
            <a:ext cx="3036917" cy="935058"/>
          </a:xfrm>
        </p:spPr>
        <p:txBody>
          <a:bodyPr>
            <a:noAutofit/>
          </a:bodyPr>
          <a:lstStyle/>
          <a:p>
            <a:r>
              <a:rPr lang="en-US" altLang="zh-CN" sz="2800" b="0" dirty="0" smtClean="0">
                <a:latin typeface="Times New Roman" pitchFamily="18" charset="0"/>
                <a:cs typeface="Times New Roman" pitchFamily="18" charset="0"/>
              </a:rPr>
              <a:t>Trade between New Zealand and China</a:t>
            </a:r>
            <a:endParaRPr lang="zh-CN" altLang="en-US" sz="2800" b="0" dirty="0">
              <a:latin typeface="Times New Roman" pitchFamily="18" charset="0"/>
              <a:cs typeface="Times New Roman" pitchFamily="18" charset="0"/>
            </a:endParaRPr>
          </a:p>
        </p:txBody>
      </p:sp>
      <p:pic>
        <p:nvPicPr>
          <p:cNvPr id="5" name="内容占位符 4" descr="李克强.jpg"/>
          <p:cNvPicPr>
            <a:picLocks noGrp="1" noChangeAspect="1"/>
          </p:cNvPicPr>
          <p:nvPr>
            <p:ph idx="1"/>
          </p:nvPr>
        </p:nvPicPr>
        <p:blipFill>
          <a:blip r:embed="rId2"/>
          <a:stretch>
            <a:fillRect/>
          </a:stretch>
        </p:blipFill>
        <p:spPr>
          <a:xfrm>
            <a:off x="3714744" y="1443847"/>
            <a:ext cx="5189590" cy="3771102"/>
          </a:xfrm>
        </p:spPr>
      </p:pic>
      <p:sp>
        <p:nvSpPr>
          <p:cNvPr id="4" name="文本占位符 3"/>
          <p:cNvSpPr>
            <a:spLocks noGrp="1"/>
          </p:cNvSpPr>
          <p:nvPr>
            <p:ph type="body" sz="half" idx="2"/>
          </p:nvPr>
        </p:nvSpPr>
        <p:spPr/>
        <p:txBody>
          <a:bodyPr>
            <a:normAutofit/>
          </a:bodyPr>
          <a:lstStyle/>
          <a:p>
            <a:endParaRPr lang="en-US" altLang="zh-CN" sz="2000" dirty="0" smtClean="0">
              <a:latin typeface="Times New Roman" pitchFamily="18" charset="0"/>
              <a:cs typeface="Times New Roman" pitchFamily="18" charset="0"/>
            </a:endParaRPr>
          </a:p>
          <a:p>
            <a:endParaRPr lang="en-US" altLang="zh-CN" sz="2000" dirty="0" smtClean="0">
              <a:latin typeface="Times New Roman" pitchFamily="18" charset="0"/>
              <a:cs typeface="Times New Roman" pitchFamily="18" charset="0"/>
            </a:endParaRPr>
          </a:p>
          <a:p>
            <a:r>
              <a:rPr lang="en-US" altLang="zh-CN" sz="2000" dirty="0" smtClean="0">
                <a:latin typeface="Times New Roman" pitchFamily="18" charset="0"/>
                <a:cs typeface="Times New Roman" pitchFamily="18" charset="0"/>
              </a:rPr>
              <a:t>Chinese Premier Li </a:t>
            </a:r>
            <a:r>
              <a:rPr lang="en-US" altLang="zh-CN" sz="2000" dirty="0" err="1" smtClean="0">
                <a:latin typeface="Times New Roman" pitchFamily="18" charset="0"/>
                <a:cs typeface="Times New Roman" pitchFamily="18" charset="0"/>
              </a:rPr>
              <a:t>Keqiang</a:t>
            </a:r>
            <a:r>
              <a:rPr lang="en-US" altLang="zh-CN" sz="2000" dirty="0" smtClean="0">
                <a:latin typeface="Times New Roman" pitchFamily="18" charset="0"/>
                <a:cs typeface="Times New Roman" pitchFamily="18" charset="0"/>
              </a:rPr>
              <a:t> and New Zealand Prime Minister John Key exchanged sample banknotes at a ceremony in Beijing on March 18, 2014, announcing that the two countries had approved direct trading between their currencies. </a:t>
            </a:r>
            <a:endParaRPr lang="zh-CN" altLang="en-US" sz="2000"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en-US" sz="4000" dirty="0" smtClean="0">
                <a:latin typeface="Times New Roman" pitchFamily="18" charset="0"/>
                <a:cs typeface="Times New Roman" pitchFamily="18" charset="0"/>
              </a:rPr>
              <a:t>Questions for Discussion</a:t>
            </a:r>
            <a:endParaRPr lang="zh-CN" altLang="en-US" sz="4000" dirty="0">
              <a:latin typeface="Times New Roman" pitchFamily="18" charset="0"/>
              <a:cs typeface="Times New Roman" pitchFamily="18" charset="0"/>
            </a:endParaRPr>
          </a:p>
        </p:txBody>
      </p:sp>
      <p:sp>
        <p:nvSpPr>
          <p:cNvPr id="6" name="内容占位符 5"/>
          <p:cNvSpPr>
            <a:spLocks noGrp="1"/>
          </p:cNvSpPr>
          <p:nvPr>
            <p:ph idx="1"/>
          </p:nvPr>
        </p:nvSpPr>
        <p:spPr/>
        <p:txBody>
          <a:bodyPr>
            <a:normAutofit fontScale="92500" lnSpcReduction="10000"/>
          </a:bodyPr>
          <a:lstStyle/>
          <a:p>
            <a:pPr>
              <a:buNone/>
            </a:pPr>
            <a:r>
              <a:rPr lang="en-US" sz="2800" dirty="0" smtClean="0">
                <a:latin typeface="Times New Roman" pitchFamily="18" charset="0"/>
                <a:cs typeface="Times New Roman" pitchFamily="18" charset="0"/>
              </a:rPr>
              <a:t> A. What are some of the similarities between New  Zealand and Britain in the government system?  What are some of the peculiar features of New Zealand’s government system compared with Australia or Britain?</a:t>
            </a:r>
            <a:endParaRPr lang="zh-CN" alt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 B. Why does the author say that New Zealand’s reputation as the world’s largest farm has been the result of hard work?</a:t>
            </a:r>
            <a:endParaRPr lang="zh-CN" altLang="en-US" sz="2800" dirty="0" smtClean="0">
              <a:latin typeface="Times New Roman" pitchFamily="18" charset="0"/>
              <a:cs typeface="Times New Roman" pitchFamily="18" charset="0"/>
            </a:endParaRPr>
          </a:p>
          <a:p>
            <a:pPr lvl="0">
              <a:buNone/>
            </a:pPr>
            <a:r>
              <a:rPr lang="en-US" sz="2800" dirty="0" smtClean="0">
                <a:latin typeface="Times New Roman" pitchFamily="18" charset="0"/>
                <a:cs typeface="Times New Roman" pitchFamily="18" charset="0"/>
              </a:rPr>
              <a:t> C. What do you think of the educational system in New Zealand?</a:t>
            </a:r>
          </a:p>
          <a:p>
            <a:pPr lvl="0">
              <a:buNone/>
            </a:pPr>
            <a:r>
              <a:rPr lang="en-US" sz="2800" smtClean="0">
                <a:latin typeface="Times New Roman" pitchFamily="18" charset="0"/>
                <a:cs typeface="Times New Roman" pitchFamily="18" charset="0"/>
              </a:rPr>
              <a:t> D. </a:t>
            </a:r>
            <a:r>
              <a:rPr lang="en-US" sz="2800" dirty="0" smtClean="0">
                <a:latin typeface="Times New Roman" pitchFamily="18" charset="0"/>
                <a:cs typeface="Times New Roman" pitchFamily="18" charset="0"/>
              </a:rPr>
              <a:t>What’s New Zealand’s relationship with the rest of the world?</a:t>
            </a:r>
            <a:endParaRPr lang="zh-CN" altLang="en-US" sz="2800" dirty="0" smtClean="0">
              <a:latin typeface="Times New Roman" pitchFamily="18" charset="0"/>
              <a:cs typeface="Times New Roman" pitchFamily="18" charset="0"/>
            </a:endParaRPr>
          </a:p>
          <a:p>
            <a:endParaRPr lang="zh-CN"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274638"/>
            <a:ext cx="8115328" cy="368280"/>
          </a:xfrm>
        </p:spPr>
        <p:txBody>
          <a:bodyPr>
            <a:normAutofit fontScale="90000"/>
          </a:bodyPr>
          <a:lstStyle/>
          <a:p>
            <a:endParaRPr lang="zh-CN" altLang="en-US" dirty="0"/>
          </a:p>
        </p:txBody>
      </p:sp>
      <p:pic>
        <p:nvPicPr>
          <p:cNvPr id="4" name="内容占位符 3" descr="education in NZ3.jpg"/>
          <p:cNvPicPr>
            <a:picLocks noGrp="1" noChangeAspect="1"/>
          </p:cNvPicPr>
          <p:nvPr>
            <p:ph idx="1"/>
          </p:nvPr>
        </p:nvPicPr>
        <p:blipFill>
          <a:blip r:embed="rId2" cstate="print"/>
          <a:stretch>
            <a:fillRect/>
          </a:stretch>
        </p:blipFill>
        <p:spPr>
          <a:xfrm>
            <a:off x="578803" y="857232"/>
            <a:ext cx="8092092" cy="5357850"/>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58" y="274638"/>
            <a:ext cx="8329642" cy="2439982"/>
          </a:xfrm>
        </p:spPr>
        <p:txBody>
          <a:bodyPr/>
          <a:lstStyle/>
          <a:p>
            <a:r>
              <a:rPr lang="en-US" altLang="zh-CN" dirty="0" smtClean="0">
                <a:latin typeface="Batang" pitchFamily="18" charset="-127"/>
                <a:ea typeface="Batang" pitchFamily="18" charset="-127"/>
                <a:cs typeface="Times New Roman" pitchFamily="18" charset="0"/>
              </a:rPr>
              <a:t>The End</a:t>
            </a:r>
            <a:endParaRPr lang="zh-CN" altLang="en-US" dirty="0">
              <a:latin typeface="Batang" pitchFamily="18" charset="-127"/>
              <a:ea typeface="Batang" pitchFamily="18" charset="-127"/>
            </a:endParaRPr>
          </a:p>
        </p:txBody>
      </p:sp>
      <p:sp>
        <p:nvSpPr>
          <p:cNvPr id="3" name="内容占位符 2"/>
          <p:cNvSpPr>
            <a:spLocks noGrp="1"/>
          </p:cNvSpPr>
          <p:nvPr>
            <p:ph idx="1"/>
          </p:nvPr>
        </p:nvSpPr>
        <p:spPr>
          <a:xfrm>
            <a:off x="500034" y="2857496"/>
            <a:ext cx="8186766" cy="3268667"/>
          </a:xfrm>
        </p:spPr>
        <p:txBody>
          <a:bodyPr/>
          <a:lstStyle/>
          <a:p>
            <a:pPr algn="ctr">
              <a:buNone/>
            </a:pPr>
            <a:r>
              <a:rPr lang="zh-CN" altLang="en-US" b="1" dirty="0" smtClean="0">
                <a:latin typeface="+mj-ea"/>
                <a:ea typeface="+mj-ea"/>
              </a:rPr>
              <a:t>高等教育出版社</a:t>
            </a:r>
            <a:endParaRPr lang="en-US" altLang="zh-CN" b="1" dirty="0" smtClean="0">
              <a:latin typeface="+mj-ea"/>
              <a:ea typeface="+mj-ea"/>
            </a:endParaRPr>
          </a:p>
          <a:p>
            <a:pPr algn="ctr">
              <a:buNone/>
            </a:pPr>
            <a:endParaRPr lang="en-US" altLang="zh-CN" dirty="0" smtClean="0"/>
          </a:p>
          <a:p>
            <a:pPr algn="ctr">
              <a:buNone/>
            </a:pPr>
            <a:endParaRPr lang="en-US" altLang="zh-CN" dirty="0" smtClean="0"/>
          </a:p>
          <a:p>
            <a:pPr algn="ctr">
              <a:buNone/>
            </a:pPr>
            <a:r>
              <a:rPr lang="en-US" altLang="zh-CN" dirty="0" smtClean="0">
                <a:latin typeface="华文楷体" pitchFamily="2" charset="-122"/>
                <a:ea typeface="华文楷体" pitchFamily="2" charset="-122"/>
              </a:rPr>
              <a:t>2015</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115328" cy="939784"/>
          </a:xfrm>
        </p:spPr>
        <p:txBody>
          <a:bodyPr>
            <a:normAutofit/>
          </a:bodyPr>
          <a:lstStyle/>
          <a:p>
            <a:r>
              <a:rPr lang="en-US" sz="4000" dirty="0">
                <a:latin typeface="Times New Roman" pitchFamily="18" charset="0"/>
                <a:cs typeface="Times New Roman" pitchFamily="18" charset="0"/>
              </a:rPr>
              <a:t>Focal Points of the Unit</a:t>
            </a:r>
            <a:endParaRPr lang="zh-CN" altLang="en-US" sz="4000" dirty="0">
              <a:latin typeface="Times New Roman" pitchFamily="18" charset="0"/>
              <a:cs typeface="Times New Roman" pitchFamily="18" charset="0"/>
            </a:endParaRPr>
          </a:p>
        </p:txBody>
      </p:sp>
      <p:sp>
        <p:nvSpPr>
          <p:cNvPr id="3" name="内容占位符 2"/>
          <p:cNvSpPr>
            <a:spLocks noGrp="1"/>
          </p:cNvSpPr>
          <p:nvPr>
            <p:ph idx="1"/>
          </p:nvPr>
        </p:nvSpPr>
        <p:spPr>
          <a:xfrm>
            <a:off x="428596" y="1142984"/>
            <a:ext cx="8258204" cy="5429288"/>
          </a:xfrm>
        </p:spPr>
        <p:txBody>
          <a:bodyPr>
            <a:normAutofit fontScale="92500" lnSpcReduction="20000"/>
          </a:bodyPr>
          <a:lstStyle/>
          <a:p>
            <a:pPr lvl="0"/>
            <a:r>
              <a:rPr lang="en-US" sz="2400" dirty="0">
                <a:latin typeface="Times New Roman" pitchFamily="18" charset="0"/>
                <a:cs typeface="Times New Roman" pitchFamily="18" charset="0"/>
              </a:rPr>
              <a:t>Political System</a:t>
            </a:r>
            <a:endParaRPr lang="zh-CN" altLang="en-US" sz="2400" dirty="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-the Head of State</a:t>
            </a:r>
          </a:p>
          <a:p>
            <a:pPr>
              <a:buNone/>
            </a:pPr>
            <a:r>
              <a:rPr lang="en-US" sz="2400" dirty="0" smtClean="0">
                <a:latin typeface="Times New Roman" pitchFamily="18" charset="0"/>
                <a:cs typeface="Times New Roman" pitchFamily="18" charset="0"/>
              </a:rPr>
              <a:t>   -Parliament</a:t>
            </a:r>
          </a:p>
          <a:p>
            <a:pPr>
              <a:buNone/>
            </a:pPr>
            <a:r>
              <a:rPr lang="en-US" sz="2400" dirty="0" smtClean="0">
                <a:latin typeface="Times New Roman" pitchFamily="18" charset="0"/>
                <a:cs typeface="Times New Roman" pitchFamily="18" charset="0"/>
              </a:rPr>
              <a:t>     Mixed </a:t>
            </a:r>
            <a:r>
              <a:rPr lang="en-US" sz="2400" dirty="0">
                <a:latin typeface="Times New Roman" pitchFamily="18" charset="0"/>
                <a:cs typeface="Times New Roman" pitchFamily="18" charset="0"/>
              </a:rPr>
              <a:t>Member Proportional Representation</a:t>
            </a:r>
            <a:endParaRPr lang="zh-CN" altLang="en-US" sz="2400" dirty="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the </a:t>
            </a:r>
            <a:r>
              <a:rPr lang="en-US" sz="2400" dirty="0">
                <a:latin typeface="Times New Roman" pitchFamily="18" charset="0"/>
                <a:cs typeface="Times New Roman" pitchFamily="18" charset="0"/>
              </a:rPr>
              <a:t>Cabinet</a:t>
            </a:r>
            <a:endParaRPr lang="zh-CN" altLang="en-US" sz="2400" dirty="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the Ombudsman</a:t>
            </a:r>
          </a:p>
          <a:p>
            <a:pPr>
              <a:buNone/>
            </a:pPr>
            <a:r>
              <a:rPr lang="en-US" altLang="zh-CN" sz="2400" dirty="0" smtClean="0">
                <a:latin typeface="Times New Roman" pitchFamily="18" charset="0"/>
                <a:cs typeface="Times New Roman" pitchFamily="18" charset="0"/>
              </a:rPr>
              <a:t>   -local government</a:t>
            </a:r>
            <a:endParaRPr lang="zh-CN" altLang="en-US" sz="2400" dirty="0">
              <a:latin typeface="Times New Roman" pitchFamily="18" charset="0"/>
              <a:cs typeface="Times New Roman" pitchFamily="18" charset="0"/>
            </a:endParaRPr>
          </a:p>
          <a:p>
            <a:pPr lvl="0"/>
            <a:r>
              <a:rPr lang="en-US" sz="2400" dirty="0">
                <a:latin typeface="Times New Roman" pitchFamily="18" charset="0"/>
                <a:cs typeface="Times New Roman" pitchFamily="18" charset="0"/>
              </a:rPr>
              <a:t>Education</a:t>
            </a:r>
            <a:endParaRPr lang="zh-CN" altLang="en-US" sz="2400" dirty="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 </a:t>
            </a:r>
            <a:r>
              <a:rPr lang="en-US" sz="2400" dirty="0">
                <a:latin typeface="Times New Roman" pitchFamily="18" charset="0"/>
                <a:cs typeface="Times New Roman" pitchFamily="18" charset="0"/>
              </a:rPr>
              <a:t>primary schools and secondary schools</a:t>
            </a:r>
            <a:endParaRPr lang="zh-CN" altLang="en-US" sz="2400" dirty="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the Correspondence School</a:t>
            </a:r>
            <a:endParaRPr lang="zh-CN" altLang="en-US" sz="2400" dirty="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universities and </a:t>
            </a:r>
            <a:r>
              <a:rPr lang="en-US" sz="2400" dirty="0" smtClean="0">
                <a:latin typeface="Times New Roman" pitchFamily="18" charset="0"/>
                <a:cs typeface="Times New Roman" pitchFamily="18" charset="0"/>
              </a:rPr>
              <a:t>polytechnics</a:t>
            </a:r>
          </a:p>
          <a:p>
            <a:pPr lvl="0"/>
            <a:r>
              <a:rPr lang="en-US" sz="2400" dirty="0">
                <a:latin typeface="Times New Roman" pitchFamily="18" charset="0"/>
                <a:cs typeface="Times New Roman" pitchFamily="18" charset="0"/>
              </a:rPr>
              <a:t>Economy</a:t>
            </a:r>
            <a:endParaRPr lang="zh-CN" altLang="en-US" sz="2400" dirty="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agriculture</a:t>
            </a:r>
            <a:endParaRPr lang="zh-CN" altLang="en-US" sz="2400" dirty="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forests and fisheries</a:t>
            </a:r>
            <a:endParaRPr lang="zh-CN" altLang="en-US" sz="2400" dirty="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energy</a:t>
            </a:r>
            <a:endParaRPr lang="zh-CN" altLang="en-US" sz="2400" dirty="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overseas trade</a:t>
            </a:r>
            <a:endParaRPr lang="zh-CN" altLang="en-US" sz="2400" dirty="0">
              <a:latin typeface="Times New Roman" pitchFamily="18" charset="0"/>
              <a:cs typeface="Times New Roman" pitchFamily="18" charset="0"/>
            </a:endParaRPr>
          </a:p>
          <a:p>
            <a:pPr>
              <a:buNone/>
            </a:pPr>
            <a:endParaRPr lang="zh-CN" altLang="en-US" sz="24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latin typeface="Times New Roman" pitchFamily="18" charset="0"/>
                <a:cs typeface="Times New Roman" pitchFamily="18" charset="0"/>
              </a:rPr>
              <a:t>The Unit </a:t>
            </a:r>
            <a:r>
              <a:rPr lang="en-US" dirty="0" smtClean="0">
                <a:latin typeface="Times New Roman" pitchFamily="18" charset="0"/>
                <a:cs typeface="Times New Roman" pitchFamily="18" charset="0"/>
              </a:rPr>
              <a:t>Is </a:t>
            </a:r>
            <a:r>
              <a:rPr lang="en-US" dirty="0">
                <a:latin typeface="Times New Roman" pitchFamily="18" charset="0"/>
                <a:cs typeface="Times New Roman" pitchFamily="18" charset="0"/>
              </a:rPr>
              <a:t>D</a:t>
            </a:r>
            <a:r>
              <a:rPr lang="en-US" dirty="0" smtClean="0">
                <a:latin typeface="Times New Roman" pitchFamily="18" charset="0"/>
                <a:cs typeface="Times New Roman" pitchFamily="18" charset="0"/>
              </a:rPr>
              <a:t>ivided </a:t>
            </a:r>
            <a:r>
              <a:rPr lang="en-US" dirty="0">
                <a:latin typeface="Times New Roman" pitchFamily="18" charset="0"/>
                <a:cs typeface="Times New Roman" pitchFamily="18" charset="0"/>
              </a:rPr>
              <a:t>into </a:t>
            </a:r>
            <a:r>
              <a:rPr lang="en-US" dirty="0" smtClean="0">
                <a:latin typeface="Times New Roman" pitchFamily="18" charset="0"/>
                <a:cs typeface="Times New Roman" pitchFamily="18" charset="0"/>
              </a:rPr>
              <a:t>Three </a:t>
            </a:r>
            <a:r>
              <a:rPr lang="en-US" dirty="0">
                <a:latin typeface="Times New Roman" pitchFamily="18" charset="0"/>
                <a:cs typeface="Times New Roman" pitchFamily="18" charset="0"/>
              </a:rPr>
              <a:t>S</a:t>
            </a:r>
            <a:r>
              <a:rPr lang="en-US" dirty="0" smtClean="0">
                <a:latin typeface="Times New Roman" pitchFamily="18" charset="0"/>
                <a:cs typeface="Times New Roman" pitchFamily="18" charset="0"/>
              </a:rPr>
              <a:t>ections</a:t>
            </a:r>
            <a:r>
              <a:rPr lang="en-US" dirty="0">
                <a:latin typeface="Times New Roman" pitchFamily="18" charset="0"/>
                <a:cs typeface="Times New Roman" pitchFamily="18" charset="0"/>
              </a:rPr>
              <a:t>:</a:t>
            </a:r>
            <a:endParaRPr lang="zh-CN" altLang="en-US" dirty="0">
              <a:latin typeface="Times New Roman" pitchFamily="18" charset="0"/>
              <a:cs typeface="Times New Roman" pitchFamily="18" charset="0"/>
            </a:endParaRPr>
          </a:p>
        </p:txBody>
      </p:sp>
      <p:sp>
        <p:nvSpPr>
          <p:cNvPr id="3" name="内容占位符 2"/>
          <p:cNvSpPr>
            <a:spLocks noGrp="1"/>
          </p:cNvSpPr>
          <p:nvPr>
            <p:ph idx="1"/>
          </p:nvPr>
        </p:nvSpPr>
        <p:spPr>
          <a:xfrm>
            <a:off x="457200" y="1928802"/>
            <a:ext cx="8229600" cy="4197361"/>
          </a:xfrm>
        </p:spPr>
        <p:txBody>
          <a:bodyPr/>
          <a:lstStyle/>
          <a:p>
            <a:pPr marL="857250" lvl="0" indent="-857250">
              <a:buAutoNum type="romanUcPeriod"/>
            </a:pPr>
            <a:r>
              <a:rPr lang="en-US" sz="3600" dirty="0" smtClean="0">
                <a:latin typeface="Times New Roman" pitchFamily="18" charset="0"/>
                <a:cs typeface="Times New Roman" pitchFamily="18" charset="0"/>
              </a:rPr>
              <a:t>Political </a:t>
            </a:r>
            <a:r>
              <a:rPr lang="en-US" sz="3600" dirty="0">
                <a:latin typeface="Times New Roman" pitchFamily="18" charset="0"/>
                <a:cs typeface="Times New Roman" pitchFamily="18" charset="0"/>
              </a:rPr>
              <a:t>System</a:t>
            </a:r>
            <a:endParaRPr lang="zh-CN" altLang="en-US" sz="3600" dirty="0">
              <a:latin typeface="Times New Roman" pitchFamily="18" charset="0"/>
              <a:cs typeface="Times New Roman" pitchFamily="18" charset="0"/>
            </a:endParaRPr>
          </a:p>
          <a:p>
            <a:pPr marL="857250" lvl="0" indent="-857250">
              <a:buAutoNum type="romanUcPeriod"/>
            </a:pPr>
            <a:r>
              <a:rPr lang="en-US" sz="3600" dirty="0" smtClean="0">
                <a:latin typeface="Times New Roman" pitchFamily="18" charset="0"/>
                <a:cs typeface="Times New Roman" pitchFamily="18" charset="0"/>
              </a:rPr>
              <a:t>Education</a:t>
            </a:r>
            <a:endParaRPr lang="zh-CN" altLang="en-US" sz="3600" dirty="0">
              <a:latin typeface="Times New Roman" pitchFamily="18" charset="0"/>
              <a:cs typeface="Times New Roman" pitchFamily="18" charset="0"/>
            </a:endParaRPr>
          </a:p>
          <a:p>
            <a:pPr lvl="0">
              <a:buNone/>
            </a:pPr>
            <a:r>
              <a:rPr lang="en-US" sz="3600" dirty="0" smtClean="0">
                <a:latin typeface="Times New Roman" pitchFamily="18" charset="0"/>
                <a:cs typeface="Times New Roman" pitchFamily="18" charset="0"/>
              </a:rPr>
              <a:t>III</a:t>
            </a:r>
            <a:r>
              <a:rPr lang="en-US" sz="3600" dirty="0" smtClean="0">
                <a:latin typeface="Times New Roman" pitchFamily="18" charset="0"/>
                <a:cs typeface="Times New Roman" pitchFamily="18" charset="0"/>
              </a:rPr>
              <a:t>. Economy</a:t>
            </a:r>
            <a:endParaRPr lang="zh-CN" altLang="en-US" sz="36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Times New Roman" pitchFamily="18" charset="0"/>
                <a:cs typeface="Times New Roman" pitchFamily="18" charset="0"/>
              </a:rPr>
              <a:t>I. Political System</a:t>
            </a:r>
            <a:endParaRPr lang="zh-CN" altLang="en-US" dirty="0">
              <a:latin typeface="Times New Roman" pitchFamily="18" charset="0"/>
              <a:cs typeface="Times New Roman" pitchFamily="18" charset="0"/>
            </a:endParaRPr>
          </a:p>
        </p:txBody>
      </p:sp>
      <p:sp>
        <p:nvSpPr>
          <p:cNvPr id="3" name="内容占位符 2"/>
          <p:cNvSpPr>
            <a:spLocks noGrp="1"/>
          </p:cNvSpPr>
          <p:nvPr>
            <p:ph idx="1"/>
          </p:nvPr>
        </p:nvSpPr>
        <p:spPr/>
        <p:txBody>
          <a:bodyPr>
            <a:normAutofit/>
          </a:bodyPr>
          <a:lstStyle/>
          <a:p>
            <a:r>
              <a:rPr lang="en-US" dirty="0" smtClean="0">
                <a:latin typeface="Times New Roman" pitchFamily="18" charset="0"/>
                <a:cs typeface="Times New Roman" pitchFamily="18" charset="0"/>
              </a:rPr>
              <a:t>the Head of State</a:t>
            </a:r>
          </a:p>
          <a:p>
            <a:r>
              <a:rPr lang="en-US" dirty="0" smtClean="0">
                <a:latin typeface="Times New Roman" pitchFamily="18" charset="0"/>
                <a:cs typeface="Times New Roman" pitchFamily="18" charset="0"/>
              </a:rPr>
              <a:t> Parliament</a:t>
            </a:r>
          </a:p>
          <a:p>
            <a:pPr>
              <a:buNone/>
            </a:pPr>
            <a:r>
              <a:rPr lang="en-US" dirty="0" smtClean="0">
                <a:latin typeface="Times New Roman" pitchFamily="18" charset="0"/>
                <a:cs typeface="Times New Roman" pitchFamily="18" charset="0"/>
              </a:rPr>
              <a:t>     -Mixed Member Proportional Representation</a:t>
            </a:r>
            <a:endParaRPr lang="zh-CN" alt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-the Cabinet</a:t>
            </a:r>
            <a:endParaRPr lang="zh-CN" alt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-the Ombudsman</a:t>
            </a:r>
          </a:p>
          <a:p>
            <a:r>
              <a:rPr lang="en-US" altLang="zh-CN" dirty="0" smtClean="0">
                <a:latin typeface="Times New Roman" pitchFamily="18" charset="0"/>
                <a:cs typeface="Times New Roman" pitchFamily="18" charset="0"/>
              </a:rPr>
              <a:t>local government</a:t>
            </a:r>
            <a:endParaRPr lang="zh-CN" altLang="en-US" dirty="0" smtClean="0">
              <a:latin typeface="Times New Roman" pitchFamily="18" charset="0"/>
              <a:cs typeface="Times New Roman" pitchFamily="18" charset="0"/>
            </a:endParaRPr>
          </a:p>
          <a:p>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28596" y="500042"/>
            <a:ext cx="8286808" cy="1643074"/>
          </a:xfrm>
        </p:spPr>
        <p:txBody>
          <a:bodyPr>
            <a:normAutofit fontScale="90000"/>
          </a:bodyPr>
          <a:lstStyle/>
          <a:p>
            <a:pPr algn="l">
              <a:buFont typeface="Arial" pitchFamily="34" charset="0"/>
              <a:buChar char="•"/>
            </a:pPr>
            <a:r>
              <a:rPr lang="en-US" sz="4000" dirty="0" smtClean="0">
                <a:latin typeface="Times New Roman" pitchFamily="18" charset="0"/>
                <a:cs typeface="Times New Roman" pitchFamily="18" charset="0"/>
              </a:rPr>
              <a:t>The </a:t>
            </a:r>
            <a:r>
              <a:rPr lang="en-US" sz="4000" dirty="0">
                <a:latin typeface="Times New Roman" pitchFamily="18" charset="0"/>
                <a:cs typeface="Times New Roman" pitchFamily="18" charset="0"/>
              </a:rPr>
              <a:t>Head of </a:t>
            </a:r>
            <a:r>
              <a:rPr lang="en-US" sz="4000" dirty="0" smtClean="0">
                <a:latin typeface="Times New Roman" pitchFamily="18" charset="0"/>
                <a:cs typeface="Times New Roman" pitchFamily="18" charset="0"/>
              </a:rPr>
              <a:t>State</a:t>
            </a:r>
            <a:br>
              <a:rPr lang="en-US" sz="40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The </a:t>
            </a:r>
            <a:r>
              <a:rPr lang="en-US" sz="2200" dirty="0">
                <a:latin typeface="Times New Roman" pitchFamily="18" charset="0"/>
                <a:cs typeface="Times New Roman" pitchFamily="18" charset="0"/>
              </a:rPr>
              <a:t>Head of State of New Zealand is the British </a:t>
            </a:r>
            <a:r>
              <a:rPr lang="en-US" sz="2200" dirty="0" smtClean="0">
                <a:latin typeface="Times New Roman" pitchFamily="18" charset="0"/>
                <a:cs typeface="Times New Roman" pitchFamily="18" charset="0"/>
              </a:rPr>
              <a:t>monarch </a:t>
            </a:r>
            <a:r>
              <a:rPr lang="en-US" sz="2200" dirty="0">
                <a:latin typeface="Times New Roman" pitchFamily="18" charset="0"/>
                <a:cs typeface="Times New Roman" pitchFamily="18" charset="0"/>
              </a:rPr>
              <a:t>Queen Elizabeth II in her capacity as Queen of New </a:t>
            </a:r>
            <a:r>
              <a:rPr lang="en-US" sz="2200" dirty="0" smtClean="0">
                <a:latin typeface="Times New Roman" pitchFamily="18" charset="0"/>
                <a:cs typeface="Times New Roman" pitchFamily="18" charset="0"/>
              </a:rPr>
              <a:t>Zealand (left: Queen visits New Zealand); she </a:t>
            </a:r>
            <a:r>
              <a:rPr lang="en-US" sz="2200" dirty="0">
                <a:latin typeface="Times New Roman" pitchFamily="18" charset="0"/>
                <a:cs typeface="Times New Roman" pitchFamily="18" charset="0"/>
              </a:rPr>
              <a:t>is represented by the </a:t>
            </a:r>
            <a:r>
              <a:rPr lang="en-US" sz="2200" dirty="0" smtClean="0">
                <a:latin typeface="Times New Roman" pitchFamily="18" charset="0"/>
                <a:cs typeface="Times New Roman" pitchFamily="18" charset="0"/>
              </a:rPr>
              <a:t>Governor-General (right: current Governor-General Jerry </a:t>
            </a:r>
            <a:r>
              <a:rPr lang="en-US" sz="2200" dirty="0" err="1" smtClean="0">
                <a:latin typeface="Times New Roman" pitchFamily="18" charset="0"/>
                <a:cs typeface="Times New Roman" pitchFamily="18" charset="0"/>
              </a:rPr>
              <a:t>Mateparae</a:t>
            </a:r>
            <a:r>
              <a:rPr lang="en-US" sz="2200" dirty="0" smtClean="0">
                <a:latin typeface="Times New Roman" pitchFamily="18" charset="0"/>
                <a:cs typeface="Times New Roman" pitchFamily="18" charset="0"/>
              </a:rPr>
              <a:t> , the first Maori Governor-General). </a:t>
            </a:r>
            <a:r>
              <a:rPr lang="zh-CN" altLang="en-US" sz="3600" dirty="0"/>
              <a:t/>
            </a:r>
            <a:br>
              <a:rPr lang="zh-CN" altLang="en-US" sz="3600" dirty="0"/>
            </a:br>
            <a:r>
              <a:rPr lang="en-US" sz="4000" dirty="0" smtClean="0">
                <a:latin typeface="Times New Roman" pitchFamily="18" charset="0"/>
                <a:cs typeface="Times New Roman" pitchFamily="18" charset="0"/>
              </a:rPr>
              <a:t> </a:t>
            </a:r>
            <a:endParaRPr lang="zh-CN" altLang="en-US" sz="4000" dirty="0">
              <a:latin typeface="Times New Roman" pitchFamily="18" charset="0"/>
              <a:cs typeface="Times New Roman" pitchFamily="18" charset="0"/>
            </a:endParaRPr>
          </a:p>
        </p:txBody>
      </p:sp>
      <p:pic>
        <p:nvPicPr>
          <p:cNvPr id="7" name="内容占位符 6" descr="queen visiting new zealand1.jpg"/>
          <p:cNvPicPr>
            <a:picLocks noGrp="1" noChangeAspect="1"/>
          </p:cNvPicPr>
          <p:nvPr>
            <p:ph sz="half" idx="1"/>
          </p:nvPr>
        </p:nvPicPr>
        <p:blipFill>
          <a:blip r:embed="rId2"/>
          <a:stretch>
            <a:fillRect/>
          </a:stretch>
        </p:blipFill>
        <p:spPr>
          <a:xfrm>
            <a:off x="642910" y="2071678"/>
            <a:ext cx="3288184" cy="4311659"/>
          </a:xfrm>
        </p:spPr>
      </p:pic>
      <p:pic>
        <p:nvPicPr>
          <p:cNvPr id="8" name="内容占位符 7" descr="Jerry_Mateparae.jpg"/>
          <p:cNvPicPr>
            <a:picLocks noGrp="1" noChangeAspect="1"/>
          </p:cNvPicPr>
          <p:nvPr>
            <p:ph sz="half" idx="2"/>
          </p:nvPr>
        </p:nvPicPr>
        <p:blipFill>
          <a:blip r:embed="rId3"/>
          <a:stretch>
            <a:fillRect/>
          </a:stretch>
        </p:blipFill>
        <p:spPr>
          <a:xfrm>
            <a:off x="4928112" y="2143116"/>
            <a:ext cx="3215788" cy="451672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buFont typeface="Arial" pitchFamily="34" charset="0"/>
              <a:buChar char="•"/>
            </a:pPr>
            <a:r>
              <a:rPr lang="en-US" sz="3200" dirty="0" smtClean="0">
                <a:latin typeface="Times New Roman" pitchFamily="18" charset="0"/>
                <a:cs typeface="Times New Roman" pitchFamily="18" charset="0"/>
              </a:rPr>
              <a:t>Parliament</a:t>
            </a:r>
            <a:endParaRPr lang="zh-CN" altLang="en-US" sz="3200" dirty="0">
              <a:latin typeface="Times New Roman" pitchFamily="18" charset="0"/>
              <a:cs typeface="Times New Roman" pitchFamily="18" charset="0"/>
            </a:endParaRPr>
          </a:p>
        </p:txBody>
      </p:sp>
      <p:sp>
        <p:nvSpPr>
          <p:cNvPr id="6" name="文本占位符 5"/>
          <p:cNvSpPr>
            <a:spLocks noGrp="1"/>
          </p:cNvSpPr>
          <p:nvPr>
            <p:ph type="body" idx="1"/>
          </p:nvPr>
        </p:nvSpPr>
        <p:spPr>
          <a:xfrm>
            <a:off x="457200" y="285729"/>
            <a:ext cx="3829048" cy="357189"/>
          </a:xfrm>
        </p:spPr>
        <p:txBody>
          <a:bodyPr>
            <a:normAutofit fontScale="85000" lnSpcReduction="20000"/>
          </a:bodyPr>
          <a:lstStyle/>
          <a:p>
            <a:endParaRPr lang="zh-CN" altLang="en-US" dirty="0"/>
          </a:p>
        </p:txBody>
      </p:sp>
      <p:sp>
        <p:nvSpPr>
          <p:cNvPr id="5" name="内容占位符 4"/>
          <p:cNvSpPr>
            <a:spLocks noGrp="1"/>
          </p:cNvSpPr>
          <p:nvPr>
            <p:ph sz="half" idx="2"/>
          </p:nvPr>
        </p:nvSpPr>
        <p:spPr>
          <a:xfrm>
            <a:off x="428596" y="1214422"/>
            <a:ext cx="3968750" cy="4929222"/>
          </a:xfrm>
        </p:spPr>
        <p:txBody>
          <a:bodyPr>
            <a:noAutofit/>
          </a:bodyPr>
          <a:lstStyle/>
          <a:p>
            <a:pPr>
              <a:buNone/>
            </a:pPr>
            <a:r>
              <a:rPr lang="en-US" sz="2000" dirty="0" smtClean="0">
                <a:latin typeface="Times New Roman" pitchFamily="18" charset="0"/>
                <a:cs typeface="Times New Roman" pitchFamily="18" charset="0"/>
              </a:rPr>
              <a:t>    -New Zealand is governed by an elected parliament.</a:t>
            </a:r>
            <a:endParaRPr lang="zh-CN" alt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    -Parliament has a single chamber—the House of Representatives with 122 MPs currently;</a:t>
            </a:r>
            <a:endParaRPr lang="zh-CN" alt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    -The two main parties in the House of Representatives are the National Party (centre-right) and the </a:t>
            </a:r>
            <a:r>
              <a:rPr lang="en-US" sz="2000" dirty="0" err="1" smtClean="0">
                <a:latin typeface="Times New Roman" pitchFamily="18" charset="0"/>
                <a:cs typeface="Times New Roman" pitchFamily="18" charset="0"/>
              </a:rPr>
              <a:t>Labour</a:t>
            </a:r>
            <a:r>
              <a:rPr lang="en-US" sz="2000" dirty="0" smtClean="0">
                <a:latin typeface="Times New Roman" pitchFamily="18" charset="0"/>
                <a:cs typeface="Times New Roman" pitchFamily="18" charset="0"/>
              </a:rPr>
              <a:t> Party (centre-left);</a:t>
            </a:r>
            <a:endParaRPr lang="zh-CN" alt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    -The parliamentary election in 1996 was held for the first time under the proportional representation system known as MMP (Mixed Member Proportional Representation).</a:t>
            </a:r>
            <a:endParaRPr lang="zh-CN" altLang="en-US" sz="2000" dirty="0">
              <a:latin typeface="Times New Roman" pitchFamily="18" charset="0"/>
              <a:cs typeface="Times New Roman" pitchFamily="18" charset="0"/>
            </a:endParaRPr>
          </a:p>
        </p:txBody>
      </p:sp>
      <p:sp>
        <p:nvSpPr>
          <p:cNvPr id="7" name="文本占位符 6"/>
          <p:cNvSpPr>
            <a:spLocks noGrp="1"/>
          </p:cNvSpPr>
          <p:nvPr>
            <p:ph type="body" sz="quarter" idx="3"/>
          </p:nvPr>
        </p:nvSpPr>
        <p:spPr>
          <a:xfrm rot="10800000" flipH="1" flipV="1">
            <a:off x="4714876" y="6143644"/>
            <a:ext cx="4000528" cy="428628"/>
          </a:xfrm>
        </p:spPr>
        <p:txBody>
          <a:bodyPr>
            <a:normAutofit/>
          </a:bodyPr>
          <a:lstStyle/>
          <a:p>
            <a:r>
              <a:rPr lang="en-US" altLang="zh-CN" sz="2000" b="0" dirty="0" smtClean="0">
                <a:latin typeface="Times New Roman" pitchFamily="18" charset="0"/>
                <a:cs typeface="Times New Roman" pitchFamily="18" charset="0"/>
              </a:rPr>
              <a:t>The </a:t>
            </a:r>
            <a:r>
              <a:rPr lang="en-US" altLang="zh-CN" sz="2000" b="0" dirty="0" smtClean="0">
                <a:latin typeface="Times New Roman" pitchFamily="18" charset="0"/>
                <a:cs typeface="Times New Roman" pitchFamily="18" charset="0"/>
              </a:rPr>
              <a:t>old </a:t>
            </a:r>
            <a:r>
              <a:rPr lang="en-US" altLang="zh-CN" sz="2000" b="0" dirty="0" smtClean="0">
                <a:latin typeface="Times New Roman" pitchFamily="18" charset="0"/>
                <a:cs typeface="Times New Roman" pitchFamily="18" charset="0"/>
              </a:rPr>
              <a:t>Parliament chamber</a:t>
            </a:r>
            <a:endParaRPr lang="zh-CN" altLang="en-US" sz="2000" b="0" dirty="0">
              <a:latin typeface="Times New Roman" pitchFamily="18" charset="0"/>
              <a:cs typeface="Times New Roman" pitchFamily="18" charset="0"/>
            </a:endParaRPr>
          </a:p>
        </p:txBody>
      </p:sp>
      <p:pic>
        <p:nvPicPr>
          <p:cNvPr id="9" name="内容占位符 8" descr="the old parliament chamber.jpg"/>
          <p:cNvPicPr>
            <a:picLocks noGrp="1" noChangeAspect="1"/>
          </p:cNvPicPr>
          <p:nvPr>
            <p:ph sz="quarter" idx="4"/>
          </p:nvPr>
        </p:nvPicPr>
        <p:blipFill>
          <a:blip r:embed="rId3"/>
          <a:stretch>
            <a:fillRect/>
          </a:stretch>
        </p:blipFill>
        <p:spPr>
          <a:xfrm>
            <a:off x="4714876" y="857233"/>
            <a:ext cx="4030493" cy="5072098"/>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274638"/>
            <a:ext cx="8186766" cy="296842"/>
          </a:xfrm>
        </p:spPr>
        <p:txBody>
          <a:bodyPr>
            <a:normAutofit fontScale="90000"/>
          </a:bodyPr>
          <a:lstStyle/>
          <a:p>
            <a:endParaRPr lang="zh-CN" altLang="en-US" dirty="0"/>
          </a:p>
        </p:txBody>
      </p:sp>
      <p:sp>
        <p:nvSpPr>
          <p:cNvPr id="5" name="文本占位符 4"/>
          <p:cNvSpPr>
            <a:spLocks noGrp="1"/>
          </p:cNvSpPr>
          <p:nvPr>
            <p:ph type="body" idx="1"/>
          </p:nvPr>
        </p:nvSpPr>
        <p:spPr>
          <a:xfrm flipV="1">
            <a:off x="457200" y="668638"/>
            <a:ext cx="4114800" cy="45719"/>
          </a:xfrm>
        </p:spPr>
        <p:txBody>
          <a:bodyPr>
            <a:normAutofit fontScale="25000" lnSpcReduction="20000"/>
          </a:bodyPr>
          <a:lstStyle/>
          <a:p>
            <a:endParaRPr lang="zh-CN" altLang="en-US" dirty="0"/>
          </a:p>
        </p:txBody>
      </p:sp>
      <p:sp>
        <p:nvSpPr>
          <p:cNvPr id="3" name="内容占位符 2"/>
          <p:cNvSpPr>
            <a:spLocks noGrp="1"/>
          </p:cNvSpPr>
          <p:nvPr>
            <p:ph sz="half" idx="2"/>
          </p:nvPr>
        </p:nvSpPr>
        <p:spPr>
          <a:xfrm>
            <a:off x="285720" y="1000108"/>
            <a:ext cx="4000528" cy="5429288"/>
          </a:xfrm>
        </p:spPr>
        <p:txBody>
          <a:bodyPr>
            <a:normAutofit fontScale="77500" lnSpcReduction="20000"/>
          </a:bodyPr>
          <a:lstStyle/>
          <a:p>
            <a:pPr lvl="0">
              <a:buNone/>
            </a:pPr>
            <a:r>
              <a:rPr lang="en-US" sz="3000" dirty="0" smtClean="0">
                <a:latin typeface="Times New Roman" pitchFamily="18" charset="0"/>
                <a:cs typeface="Times New Roman" pitchFamily="18" charset="0"/>
              </a:rPr>
              <a:t>     -The Cabinet</a:t>
            </a:r>
            <a:endParaRPr lang="zh-CN" altLang="en-US" sz="3000" dirty="0" smtClean="0">
              <a:latin typeface="Times New Roman" pitchFamily="18" charset="0"/>
              <a:cs typeface="Times New Roman" pitchFamily="18" charset="0"/>
            </a:endParaRPr>
          </a:p>
          <a:p>
            <a:pPr>
              <a:buNone/>
            </a:pPr>
            <a:r>
              <a:rPr lang="en-US" sz="3000" dirty="0" smtClean="0">
                <a:latin typeface="Times New Roman" pitchFamily="18" charset="0"/>
                <a:cs typeface="Times New Roman" pitchFamily="18" charset="0"/>
              </a:rPr>
              <a:t>     </a:t>
            </a:r>
            <a:r>
              <a:rPr lang="en-US" sz="2900" dirty="0" smtClean="0">
                <a:latin typeface="Times New Roman" pitchFamily="18" charset="0"/>
                <a:cs typeface="Times New Roman" pitchFamily="18" charset="0"/>
              </a:rPr>
              <a:t>New Zealand’s Cabinet is formed by 20 MPs chosen by the Prime Minister as ministers responsible for making government policy, and their responsibilities are called portfolios.</a:t>
            </a:r>
            <a:endParaRPr lang="zh-CN" altLang="en-US" sz="2900" dirty="0" smtClean="0">
              <a:latin typeface="Times New Roman" pitchFamily="18" charset="0"/>
              <a:cs typeface="Times New Roman" pitchFamily="18" charset="0"/>
            </a:endParaRPr>
          </a:p>
          <a:p>
            <a:pPr lvl="0">
              <a:buNone/>
            </a:pPr>
            <a:r>
              <a:rPr lang="en-US" sz="2900" dirty="0" smtClean="0">
                <a:latin typeface="Times New Roman" pitchFamily="18" charset="0"/>
                <a:cs typeface="Times New Roman" pitchFamily="18" charset="0"/>
              </a:rPr>
              <a:t>     -The Ombudsman</a:t>
            </a:r>
            <a:endParaRPr lang="zh-CN" altLang="en-US" sz="2900" dirty="0" smtClean="0">
              <a:latin typeface="Times New Roman" pitchFamily="18" charset="0"/>
              <a:cs typeface="Times New Roman" pitchFamily="18" charset="0"/>
            </a:endParaRPr>
          </a:p>
          <a:p>
            <a:pPr>
              <a:buNone/>
            </a:pPr>
            <a:r>
              <a:rPr lang="en-US" sz="2900" dirty="0" smtClean="0">
                <a:latin typeface="Times New Roman" pitchFamily="18" charset="0"/>
                <a:cs typeface="Times New Roman" pitchFamily="18" charset="0"/>
              </a:rPr>
              <a:t>     The Ombudsman is appointed by Parliament to investigate people’s complaints against government departments and local authorities, and to ensure that appropriate official information is freely available to the public under the Official Information Act.</a:t>
            </a:r>
            <a:endParaRPr lang="zh-CN" altLang="en-US" sz="2900" dirty="0" smtClean="0">
              <a:latin typeface="Times New Roman" pitchFamily="18" charset="0"/>
              <a:cs typeface="Times New Roman" pitchFamily="18" charset="0"/>
            </a:endParaRPr>
          </a:p>
          <a:p>
            <a:endParaRPr lang="zh-CN" altLang="en-US" dirty="0"/>
          </a:p>
        </p:txBody>
      </p:sp>
      <p:sp>
        <p:nvSpPr>
          <p:cNvPr id="6" name="文本占位符 5"/>
          <p:cNvSpPr>
            <a:spLocks noGrp="1"/>
          </p:cNvSpPr>
          <p:nvPr>
            <p:ph type="body" sz="quarter" idx="3"/>
          </p:nvPr>
        </p:nvSpPr>
        <p:spPr>
          <a:xfrm>
            <a:off x="4571997" y="5000636"/>
            <a:ext cx="4214841" cy="714380"/>
          </a:xfrm>
        </p:spPr>
        <p:txBody>
          <a:bodyPr>
            <a:normAutofit/>
          </a:bodyPr>
          <a:lstStyle/>
          <a:p>
            <a:r>
              <a:rPr lang="en-US" altLang="zh-CN" sz="1800" b="0" dirty="0" smtClean="0">
                <a:latin typeface="Times New Roman" pitchFamily="18" charset="0"/>
                <a:cs typeface="Times New Roman" pitchFamily="18" charset="0"/>
              </a:rPr>
              <a:t>John Key (1961- ), the 38</a:t>
            </a:r>
            <a:r>
              <a:rPr lang="en-US" altLang="zh-CN" sz="1800" b="0" baseline="30000" dirty="0" smtClean="0">
                <a:latin typeface="Times New Roman" pitchFamily="18" charset="0"/>
                <a:cs typeface="Times New Roman" pitchFamily="18" charset="0"/>
              </a:rPr>
              <a:t>th</a:t>
            </a:r>
            <a:r>
              <a:rPr lang="en-US" altLang="zh-CN" sz="1800" b="0" dirty="0" smtClean="0">
                <a:latin typeface="Times New Roman" pitchFamily="18" charset="0"/>
                <a:cs typeface="Times New Roman" pitchFamily="18" charset="0"/>
              </a:rPr>
              <a:t> Prime Minister of New Zealand</a:t>
            </a:r>
            <a:endParaRPr lang="zh-CN" altLang="en-US" sz="1800" b="0" dirty="0">
              <a:latin typeface="Times New Roman" pitchFamily="18" charset="0"/>
              <a:cs typeface="Times New Roman" pitchFamily="18" charset="0"/>
            </a:endParaRPr>
          </a:p>
        </p:txBody>
      </p:sp>
      <p:pic>
        <p:nvPicPr>
          <p:cNvPr id="8" name="内容占位符 7" descr="New ZealandPrimeMinisterJohn Key.jpg"/>
          <p:cNvPicPr>
            <a:picLocks noGrp="1" noChangeAspect="1"/>
          </p:cNvPicPr>
          <p:nvPr>
            <p:ph sz="quarter" idx="4"/>
          </p:nvPr>
        </p:nvPicPr>
        <p:blipFill>
          <a:blip r:embed="rId2"/>
          <a:stretch>
            <a:fillRect/>
          </a:stretch>
        </p:blipFill>
        <p:spPr>
          <a:xfrm>
            <a:off x="4353725" y="1643050"/>
            <a:ext cx="4590236" cy="3214710"/>
          </a:xfrm>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TotalTime>
  <Words>1604</Words>
  <Application>Microsoft Office PowerPoint</Application>
  <PresentationFormat>On-screen Show (4:3)</PresentationFormat>
  <Paragraphs>185</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主题</vt:lpstr>
      <vt:lpstr>《英语国家社会与文化入门》（下册）</vt:lpstr>
      <vt:lpstr>New Zealand Unit 2 Political System, Education and Economy  </vt:lpstr>
      <vt:lpstr>Quiz</vt:lpstr>
      <vt:lpstr>Focal Points of the Unit</vt:lpstr>
      <vt:lpstr>The Unit Is Divided into Three Sections:</vt:lpstr>
      <vt:lpstr>I. Political System</vt:lpstr>
      <vt:lpstr>The Head of State The Head of State of New Zealand is the British monarch Queen Elizabeth II in her capacity as Queen of New Zealand (left: Queen visits New Zealand); she is represented by the Governor-General (right: current Governor-General Jerry Mateparae , the first Maori Governor-General).   </vt:lpstr>
      <vt:lpstr>Parliament</vt:lpstr>
      <vt:lpstr>Slide 9</vt:lpstr>
      <vt:lpstr> Three levels of local government:</vt:lpstr>
      <vt:lpstr>II. Education</vt:lpstr>
      <vt:lpstr>             II. Education </vt:lpstr>
      <vt:lpstr>Primary schools and secondary schools</vt:lpstr>
      <vt:lpstr>-Students in Years 7 and 8 may attend an Intermediate School which provides a transition from primary schooling to secondary schooling. The last year of primary schooling is Year 8; -The first year of secondary education is Year 9, and Year 13 is seen as the traditional end of secondary school. Note: The system of Forms, Standards and Junior, which is described in the textbook, is old and no longer used.</vt:lpstr>
      <vt:lpstr>Slide 15</vt:lpstr>
      <vt:lpstr>The Correspondence School</vt:lpstr>
      <vt:lpstr> Eight universities in New Zealand:</vt:lpstr>
      <vt:lpstr>Slide 18</vt:lpstr>
      <vt:lpstr> Te Wananga o Aotearoa is a Māori University: -founded in 1983; -to provide training and education for Maori, peoples of Aotearoa and   the world whose needs are not being met by the mainstream education system; - committed to the revitalisation of Māori cultural knowledge; - operating from over 80 locations throughout the country, one of the largest public tertiary education institutions in the nation; -35,000 students studying at Te Wānanga o Aotearoa in 2010; -promoted as the largest indigenous peoples college in the world.</vt:lpstr>
      <vt:lpstr> 22 polytechnics in New Zealand provide vocational and academic courses covering a large number of subjects at various levels up to degree level:</vt:lpstr>
      <vt:lpstr>III. Economy</vt:lpstr>
      <vt:lpstr> III. Economy </vt:lpstr>
      <vt:lpstr> Agriculture</vt:lpstr>
      <vt:lpstr> Forestry </vt:lpstr>
      <vt:lpstr> Fishing</vt:lpstr>
      <vt:lpstr> Energy</vt:lpstr>
      <vt:lpstr>Slide 27</vt:lpstr>
      <vt:lpstr> Overseas Trade</vt:lpstr>
      <vt:lpstr> Overseas Trade</vt:lpstr>
      <vt:lpstr> Overseas Trade</vt:lpstr>
      <vt:lpstr>Trade between New Zealand and China</vt:lpstr>
      <vt:lpstr>Trade between New Zealand and China</vt:lpstr>
      <vt:lpstr>Questions for Discussion</vt:lpstr>
      <vt:lpstr>Slide 34</vt:lpstr>
      <vt:lpstr>The End</vt:lpstr>
    </vt:vector>
  </TitlesOfParts>
  <Company>Gskening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《英语国家社会与文化入门》（下册）</dc:title>
  <dc:creator>Gs</dc:creator>
  <cp:lastModifiedBy>Wang</cp:lastModifiedBy>
  <cp:revision>76</cp:revision>
  <dcterms:created xsi:type="dcterms:W3CDTF">2014-08-14T22:08:32Z</dcterms:created>
  <dcterms:modified xsi:type="dcterms:W3CDTF">2015-12-05T18:08:02Z</dcterms:modified>
</cp:coreProperties>
</file>